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Lst>
  <p:sldSz cx="7559675" cy="106918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kan7" initials="k" lastIdx="1" clrIdx="0">
    <p:extLst>
      <p:ext uri="{19B8F6BF-5375-455C-9EA6-DF929625EA0E}">
        <p15:presenceInfo xmlns:p15="http://schemas.microsoft.com/office/powerpoint/2012/main" userId="kikan7"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9" autoAdjust="0"/>
    <p:restoredTop sz="94660"/>
  </p:normalViewPr>
  <p:slideViewPr>
    <p:cSldViewPr snapToGrid="0">
      <p:cViewPr varScale="1">
        <p:scale>
          <a:sx n="58" d="100"/>
          <a:sy n="58" d="100"/>
        </p:scale>
        <p:origin x="24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3815727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116214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130298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106620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60902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1731988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201413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4032409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141660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3050976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B8FF88-D7EF-4EBD-ACAD-363802246D5E}"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3520513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5B8FF88-D7EF-4EBD-ACAD-363802246D5E}" type="datetimeFigureOut">
              <a:rPr kumimoji="1" lang="ja-JP" altLang="en-US" smtClean="0"/>
              <a:t>2023/8/25</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6E17541-A3C9-4AF6-98A8-3BB36DFE6C67}" type="slidenum">
              <a:rPr kumimoji="1" lang="ja-JP" altLang="en-US" smtClean="0"/>
              <a:t>‹#›</a:t>
            </a:fld>
            <a:endParaRPr kumimoji="1" lang="ja-JP" altLang="en-US"/>
          </a:p>
        </p:txBody>
      </p:sp>
    </p:spTree>
    <p:extLst>
      <p:ext uri="{BB962C8B-B14F-4D97-AF65-F5344CB8AC3E}">
        <p14:creationId xmlns:p14="http://schemas.microsoft.com/office/powerpoint/2010/main" val="2493341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ogoform.jp/form/Savd/326228"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0"/>
            <a:ext cx="7559675" cy="10691813"/>
          </a:xfrm>
          <a:prstGeom prst="rect">
            <a:avLst/>
          </a:prstGeom>
          <a:gradFill>
            <a:gsLst>
              <a:gs pos="0">
                <a:srgbClr val="89E0FF"/>
              </a:gs>
              <a:gs pos="3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フリーフォーム 16"/>
          <p:cNvSpPr/>
          <p:nvPr/>
        </p:nvSpPr>
        <p:spPr>
          <a:xfrm>
            <a:off x="0" y="57819"/>
            <a:ext cx="7559675" cy="10537173"/>
          </a:xfrm>
          <a:custGeom>
            <a:avLst/>
            <a:gdLst>
              <a:gd name="connsiteX0" fmla="*/ 4815270 w 7559675"/>
              <a:gd name="connsiteY0" fmla="*/ 0 h 10167355"/>
              <a:gd name="connsiteX1" fmla="*/ 5959475 w 7559675"/>
              <a:gd name="connsiteY1" fmla="*/ 1144205 h 10167355"/>
              <a:gd name="connsiteX2" fmla="*/ 5953568 w 7559675"/>
              <a:gd name="connsiteY2" fmla="*/ 1261193 h 10167355"/>
              <a:gd name="connsiteX3" fmla="*/ 5945433 w 7559675"/>
              <a:gd name="connsiteY3" fmla="*/ 1314497 h 10167355"/>
              <a:gd name="connsiteX4" fmla="*/ 6006938 w 7559675"/>
              <a:gd name="connsiteY4" fmla="*/ 1298682 h 10167355"/>
              <a:gd name="connsiteX5" fmla="*/ 6307718 w 7559675"/>
              <a:gd name="connsiteY5" fmla="*/ 1268361 h 10167355"/>
              <a:gd name="connsiteX6" fmla="*/ 7545280 w 7559675"/>
              <a:gd name="connsiteY6" fmla="*/ 1926368 h 10167355"/>
              <a:gd name="connsiteX7" fmla="*/ 7559675 w 7559675"/>
              <a:gd name="connsiteY7" fmla="*/ 1950064 h 10167355"/>
              <a:gd name="connsiteX8" fmla="*/ 7559675 w 7559675"/>
              <a:gd name="connsiteY8" fmla="*/ 10149625 h 10167355"/>
              <a:gd name="connsiteX9" fmla="*/ 7522869 w 7559675"/>
              <a:gd name="connsiteY9" fmla="*/ 10167355 h 10167355"/>
              <a:gd name="connsiteX10" fmla="*/ 6234505 w 7559675"/>
              <a:gd name="connsiteY10" fmla="*/ 10167355 h 10167355"/>
              <a:gd name="connsiteX11" fmla="*/ 6227198 w 7559675"/>
              <a:gd name="connsiteY11" fmla="*/ 10164732 h 10167355"/>
              <a:gd name="connsiteX12" fmla="*/ 5448016 w 7559675"/>
              <a:gd name="connsiteY12" fmla="*/ 9448900 h 10167355"/>
              <a:gd name="connsiteX13" fmla="*/ 5441522 w 7559675"/>
              <a:gd name="connsiteY13" fmla="*/ 9435419 h 10167355"/>
              <a:gd name="connsiteX14" fmla="*/ 5380452 w 7559675"/>
              <a:gd name="connsiteY14" fmla="*/ 9490923 h 10167355"/>
              <a:gd name="connsiteX15" fmla="*/ 3960610 w 7559675"/>
              <a:gd name="connsiteY15" fmla="*/ 10148866 h 10167355"/>
              <a:gd name="connsiteX16" fmla="*/ 3821999 w 7559675"/>
              <a:gd name="connsiteY16" fmla="*/ 10167355 h 10167355"/>
              <a:gd name="connsiteX17" fmla="*/ 2987997 w 7559675"/>
              <a:gd name="connsiteY17" fmla="*/ 10167355 h 10167355"/>
              <a:gd name="connsiteX18" fmla="*/ 2827651 w 7559675"/>
              <a:gd name="connsiteY18" fmla="*/ 10141833 h 10167355"/>
              <a:gd name="connsiteX19" fmla="*/ 1938906 w 7559675"/>
              <a:gd name="connsiteY19" fmla="*/ 9823886 h 10167355"/>
              <a:gd name="connsiteX20" fmla="*/ 1872804 w 7559675"/>
              <a:gd name="connsiteY20" fmla="*/ 9783728 h 10167355"/>
              <a:gd name="connsiteX21" fmla="*/ 1836330 w 7559675"/>
              <a:gd name="connsiteY21" fmla="*/ 9823859 h 10167355"/>
              <a:gd name="connsiteX22" fmla="*/ 1461371 w 7559675"/>
              <a:gd name="connsiteY22" fmla="*/ 10104042 h 10167355"/>
              <a:gd name="connsiteX23" fmla="*/ 1329942 w 7559675"/>
              <a:gd name="connsiteY23" fmla="*/ 10167355 h 10167355"/>
              <a:gd name="connsiteX24" fmla="*/ 41660 w 7559675"/>
              <a:gd name="connsiteY24" fmla="*/ 10167355 h 10167355"/>
              <a:gd name="connsiteX25" fmla="*/ 0 w 7559675"/>
              <a:gd name="connsiteY25" fmla="*/ 10147286 h 10167355"/>
              <a:gd name="connsiteX26" fmla="*/ 0 w 7559675"/>
              <a:gd name="connsiteY26" fmla="*/ 2634127 h 10167355"/>
              <a:gd name="connsiteX27" fmla="*/ 82115 w 7559675"/>
              <a:gd name="connsiteY27" fmla="*/ 2542688 h 10167355"/>
              <a:gd name="connsiteX28" fmla="*/ 918448 w 7559675"/>
              <a:gd name="connsiteY28" fmla="*/ 2085296 h 10167355"/>
              <a:gd name="connsiteX29" fmla="*/ 1078436 w 7559675"/>
              <a:gd name="connsiteY29" fmla="*/ 2060878 h 10167355"/>
              <a:gd name="connsiteX30" fmla="*/ 1085387 w 7559675"/>
              <a:gd name="connsiteY30" fmla="*/ 1923234 h 10167355"/>
              <a:gd name="connsiteX31" fmla="*/ 2704080 w 7559675"/>
              <a:gd name="connsiteY31" fmla="*/ 462500 h 10167355"/>
              <a:gd name="connsiteX32" fmla="*/ 3613804 w 7559675"/>
              <a:gd name="connsiteY32" fmla="*/ 740382 h 10167355"/>
              <a:gd name="connsiteX33" fmla="*/ 3718686 w 7559675"/>
              <a:gd name="connsiteY33" fmla="*/ 818812 h 10167355"/>
              <a:gd name="connsiteX34" fmla="*/ 3722507 w 7559675"/>
              <a:gd name="connsiteY34" fmla="*/ 803953 h 10167355"/>
              <a:gd name="connsiteX35" fmla="*/ 4815270 w 7559675"/>
              <a:gd name="connsiteY35" fmla="*/ 0 h 1016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7559675" h="10167355">
                <a:moveTo>
                  <a:pt x="4815270" y="0"/>
                </a:moveTo>
                <a:cubicBezTo>
                  <a:pt x="5447197" y="0"/>
                  <a:pt x="5959475" y="512278"/>
                  <a:pt x="5959475" y="1144205"/>
                </a:cubicBezTo>
                <a:cubicBezTo>
                  <a:pt x="5959475" y="1183700"/>
                  <a:pt x="5957474" y="1222728"/>
                  <a:pt x="5953568" y="1261193"/>
                </a:cubicBezTo>
                <a:lnTo>
                  <a:pt x="5945433" y="1314497"/>
                </a:lnTo>
                <a:lnTo>
                  <a:pt x="6006938" y="1298682"/>
                </a:lnTo>
                <a:cubicBezTo>
                  <a:pt x="6104093" y="1278801"/>
                  <a:pt x="6204686" y="1268361"/>
                  <a:pt x="6307718" y="1268361"/>
                </a:cubicBezTo>
                <a:cubicBezTo>
                  <a:pt x="6822878" y="1268361"/>
                  <a:pt x="7277076" y="1529374"/>
                  <a:pt x="7545280" y="1926368"/>
                </a:cubicBezTo>
                <a:lnTo>
                  <a:pt x="7559675" y="1950064"/>
                </a:lnTo>
                <a:lnTo>
                  <a:pt x="7559675" y="10149625"/>
                </a:lnTo>
                <a:lnTo>
                  <a:pt x="7522869" y="10167355"/>
                </a:lnTo>
                <a:lnTo>
                  <a:pt x="6234505" y="10167355"/>
                </a:lnTo>
                <a:lnTo>
                  <a:pt x="6227198" y="10164732"/>
                </a:lnTo>
                <a:cubicBezTo>
                  <a:pt x="5894715" y="10019279"/>
                  <a:pt x="5620223" y="9765904"/>
                  <a:pt x="5448016" y="9448900"/>
                </a:cubicBezTo>
                <a:lnTo>
                  <a:pt x="5441522" y="9435419"/>
                </a:lnTo>
                <a:lnTo>
                  <a:pt x="5380452" y="9490923"/>
                </a:lnTo>
                <a:cubicBezTo>
                  <a:pt x="4979486" y="9821830"/>
                  <a:pt x="4493707" y="10053642"/>
                  <a:pt x="3960610" y="10148866"/>
                </a:cubicBezTo>
                <a:lnTo>
                  <a:pt x="3821999" y="10167355"/>
                </a:lnTo>
                <a:lnTo>
                  <a:pt x="2987997" y="10167355"/>
                </a:lnTo>
                <a:lnTo>
                  <a:pt x="2827651" y="10141833"/>
                </a:lnTo>
                <a:cubicBezTo>
                  <a:pt x="2511685" y="10081293"/>
                  <a:pt x="2212801" y="9972675"/>
                  <a:pt x="1938906" y="9823886"/>
                </a:cubicBezTo>
                <a:lnTo>
                  <a:pt x="1872804" y="9783728"/>
                </a:lnTo>
                <a:lnTo>
                  <a:pt x="1836330" y="9823859"/>
                </a:lnTo>
                <a:cubicBezTo>
                  <a:pt x="1725913" y="9934276"/>
                  <a:pt x="1599700" y="10028898"/>
                  <a:pt x="1461371" y="10104042"/>
                </a:cubicBezTo>
                <a:lnTo>
                  <a:pt x="1329942" y="10167355"/>
                </a:lnTo>
                <a:lnTo>
                  <a:pt x="41660" y="10167355"/>
                </a:lnTo>
                <a:lnTo>
                  <a:pt x="0" y="10147286"/>
                </a:lnTo>
                <a:lnTo>
                  <a:pt x="0" y="2634127"/>
                </a:lnTo>
                <a:lnTo>
                  <a:pt x="82115" y="2542688"/>
                </a:lnTo>
                <a:cubicBezTo>
                  <a:pt x="304850" y="2314578"/>
                  <a:pt x="594069" y="2151674"/>
                  <a:pt x="918448" y="2085296"/>
                </a:cubicBezTo>
                <a:lnTo>
                  <a:pt x="1078436" y="2060878"/>
                </a:lnTo>
                <a:lnTo>
                  <a:pt x="1085387" y="1923234"/>
                </a:lnTo>
                <a:cubicBezTo>
                  <a:pt x="1168711" y="1102761"/>
                  <a:pt x="1861625" y="462500"/>
                  <a:pt x="2704080" y="462500"/>
                </a:cubicBezTo>
                <a:cubicBezTo>
                  <a:pt x="3041062" y="462500"/>
                  <a:pt x="3354118" y="564942"/>
                  <a:pt x="3613804" y="740382"/>
                </a:cubicBezTo>
                <a:lnTo>
                  <a:pt x="3718686" y="818812"/>
                </a:lnTo>
                <a:lnTo>
                  <a:pt x="3722507" y="803953"/>
                </a:lnTo>
                <a:cubicBezTo>
                  <a:pt x="3867376" y="338183"/>
                  <a:pt x="4301830" y="0"/>
                  <a:pt x="48152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5" name="図 14">
            <a:extLst>
              <a:ext uri="{FF2B5EF4-FFF2-40B4-BE49-F238E27FC236}">
                <a16:creationId xmlns:a16="http://schemas.microsoft.com/office/drawing/2014/main" id="{79132BF4-A141-146B-4605-1D2B4C678950}"/>
              </a:ext>
            </a:extLst>
          </p:cNvPr>
          <p:cNvPicPr>
            <a:picLocks noChangeAspect="1"/>
          </p:cNvPicPr>
          <p:nvPr/>
        </p:nvPicPr>
        <p:blipFill>
          <a:blip r:embed="rId2"/>
          <a:stretch>
            <a:fillRect/>
          </a:stretch>
        </p:blipFill>
        <p:spPr>
          <a:xfrm>
            <a:off x="5616736" y="1929787"/>
            <a:ext cx="1860072" cy="1476248"/>
          </a:xfrm>
          <a:prstGeom prst="rect">
            <a:avLst/>
          </a:prstGeom>
          <a:ln>
            <a:noFill/>
          </a:ln>
        </p:spPr>
      </p:pic>
      <p:sp>
        <p:nvSpPr>
          <p:cNvPr id="20" name="テキスト ボックス 19"/>
          <p:cNvSpPr txBox="1"/>
          <p:nvPr/>
        </p:nvSpPr>
        <p:spPr>
          <a:xfrm>
            <a:off x="308939" y="3443535"/>
            <a:ext cx="7007046" cy="830997"/>
          </a:xfrm>
          <a:prstGeom prst="rect">
            <a:avLst/>
          </a:prstGeom>
          <a:noFill/>
        </p:spPr>
        <p:txBody>
          <a:bodyPr wrap="none" rtlCol="0">
            <a:spAutoFit/>
          </a:bodyPr>
          <a:lstStyle/>
          <a:p>
            <a:r>
              <a:rPr lang="ja-JP" altLang="en-US" sz="1600" dirty="0">
                <a:latin typeface="+mn-ea"/>
              </a:rPr>
              <a:t>令和６年度に地域の相談支援体制が見直されます。</a:t>
            </a:r>
            <a:endParaRPr lang="en-US" altLang="ja-JP" sz="1600" dirty="0">
              <a:latin typeface="+mn-ea"/>
            </a:endParaRPr>
          </a:p>
          <a:p>
            <a:r>
              <a:rPr lang="ja-JP" altLang="en-US" sz="1600" dirty="0">
                <a:latin typeface="+mn-ea"/>
              </a:rPr>
              <a:t>各エリア連絡会での、個別支援から地域課題の抽出と解決に向けた取り組みや</a:t>
            </a:r>
            <a:endParaRPr lang="en-US" altLang="ja-JP" sz="1600" dirty="0">
              <a:latin typeface="+mn-ea"/>
            </a:endParaRPr>
          </a:p>
          <a:p>
            <a:r>
              <a:rPr lang="ja-JP" altLang="en-US" sz="1600" dirty="0">
                <a:latin typeface="+mn-ea"/>
              </a:rPr>
              <a:t>地域生活支援拠点のエリアでの体制について改めて考える機会としませんか。</a:t>
            </a:r>
            <a:endParaRPr kumimoji="1" lang="ja-JP" altLang="en-US" sz="1600" dirty="0">
              <a:latin typeface="+mn-ea"/>
            </a:endParaRPr>
          </a:p>
        </p:txBody>
      </p:sp>
      <p:sp>
        <p:nvSpPr>
          <p:cNvPr id="21" name="正方形/長方形 20"/>
          <p:cNvSpPr/>
          <p:nvPr/>
        </p:nvSpPr>
        <p:spPr>
          <a:xfrm>
            <a:off x="897049" y="1575493"/>
            <a:ext cx="4801314" cy="1628972"/>
          </a:xfrm>
          <a:prstGeom prst="rect">
            <a:avLst/>
          </a:prstGeom>
          <a:noFill/>
        </p:spPr>
        <p:txBody>
          <a:bodyPr wrap="none" lIns="91440" tIns="45720" rIns="91440" bIns="45720">
            <a:spAutoFit/>
          </a:bodyPr>
          <a:lstStyle/>
          <a:p>
            <a:pPr algn="ctr">
              <a:lnSpc>
                <a:spcPts val="6500"/>
              </a:lnSpc>
            </a:pPr>
            <a:r>
              <a:rPr lang="ja-JP" altLang="en-US" sz="3600" dirty="0">
                <a:ln w="0"/>
                <a:solidFill>
                  <a:srgbClr val="00B0F0"/>
                </a:solidFill>
                <a:effectLst>
                  <a:reflection blurRad="6350" stA="53000" endA="300" endPos="35500" dir="5400000" sy="-90000" algn="bl" rotWithShape="0"/>
                </a:effectLst>
                <a:latin typeface="HG創英角ﾎﾟｯﾌﾟ体" panose="040B0A09000000000000" pitchFamily="49" charset="-128"/>
                <a:ea typeface="HG創英角ﾎﾟｯﾌﾟ体" panose="040B0A09000000000000" pitchFamily="49" charset="-128"/>
              </a:rPr>
              <a:t>エリアの再編と</a:t>
            </a:r>
            <a:endParaRPr lang="en-US" altLang="ja-JP" sz="3600" dirty="0">
              <a:ln w="0"/>
              <a:solidFill>
                <a:srgbClr val="00B0F0"/>
              </a:solidFill>
              <a:effectLst>
                <a:reflection blurRad="6350" stA="53000" endA="300" endPos="35500" dir="5400000" sy="-90000" algn="bl" rotWithShape="0"/>
              </a:effectLst>
              <a:latin typeface="HG創英角ﾎﾟｯﾌﾟ体" panose="040B0A09000000000000" pitchFamily="49" charset="-128"/>
              <a:ea typeface="HG創英角ﾎﾟｯﾌﾟ体" panose="040B0A09000000000000" pitchFamily="49" charset="-128"/>
            </a:endParaRPr>
          </a:p>
          <a:p>
            <a:pPr algn="ctr">
              <a:lnSpc>
                <a:spcPts val="6500"/>
              </a:lnSpc>
            </a:pPr>
            <a:r>
              <a:rPr lang="ja-JP" altLang="en-US" sz="3600" dirty="0">
                <a:ln w="0"/>
                <a:solidFill>
                  <a:srgbClr val="00B0F0"/>
                </a:solidFill>
                <a:effectLst>
                  <a:reflection blurRad="6350" stA="53000" endA="300" endPos="35500" dir="5400000" sy="-90000" algn="bl" rotWithShape="0"/>
                </a:effectLst>
                <a:latin typeface="HG創英角ﾎﾟｯﾌﾟ体" panose="040B0A09000000000000" pitchFamily="49" charset="-128"/>
                <a:ea typeface="HG創英角ﾎﾟｯﾌﾟ体" panose="040B0A09000000000000" pitchFamily="49" charset="-128"/>
              </a:rPr>
              <a:t>地域支援体制について</a:t>
            </a:r>
          </a:p>
        </p:txBody>
      </p:sp>
      <p:sp>
        <p:nvSpPr>
          <p:cNvPr id="22" name="テキスト ボックス 21"/>
          <p:cNvSpPr txBox="1"/>
          <p:nvPr/>
        </p:nvSpPr>
        <p:spPr>
          <a:xfrm>
            <a:off x="1652654" y="4469099"/>
            <a:ext cx="4350871" cy="400110"/>
          </a:xfrm>
          <a:prstGeom prst="rect">
            <a:avLst/>
          </a:prstGeom>
          <a:noFill/>
        </p:spPr>
        <p:txBody>
          <a:bodyPr wrap="none" rtlCol="0">
            <a:spAutoFit/>
          </a:bodyPr>
          <a:lstStyle/>
          <a:p>
            <a:r>
              <a:rPr lang="ja-JP" altLang="en-US" sz="2000" dirty="0"/>
              <a:t>令和</a:t>
            </a:r>
            <a:r>
              <a:rPr lang="en-US" altLang="ja-JP" sz="2000" dirty="0"/>
              <a:t>5</a:t>
            </a:r>
            <a:r>
              <a:rPr lang="ja-JP" altLang="ja-JP" sz="2000" dirty="0"/>
              <a:t>年</a:t>
            </a:r>
            <a:r>
              <a:rPr lang="en-US" altLang="ja-JP" sz="2000" dirty="0"/>
              <a:t>11</a:t>
            </a:r>
            <a:r>
              <a:rPr lang="ja-JP" altLang="ja-JP" sz="2000" dirty="0"/>
              <a:t>月</a:t>
            </a:r>
            <a:r>
              <a:rPr lang="en-US" altLang="ja-JP" sz="2000" dirty="0"/>
              <a:t>29</a:t>
            </a:r>
            <a:r>
              <a:rPr lang="ja-JP" altLang="ja-JP" sz="2000" dirty="0"/>
              <a:t>日（</a:t>
            </a:r>
            <a:r>
              <a:rPr lang="ja-JP" altLang="en-US" sz="2000" dirty="0"/>
              <a:t>火</a:t>
            </a:r>
            <a:r>
              <a:rPr lang="ja-JP" altLang="ja-JP" sz="2000" dirty="0"/>
              <a:t>）</a:t>
            </a:r>
            <a:r>
              <a:rPr lang="ja-JP" altLang="en-US" sz="2000" dirty="0"/>
              <a:t>　</a:t>
            </a:r>
            <a:r>
              <a:rPr lang="en-US" altLang="ja-JP" sz="2000" dirty="0"/>
              <a:t>14</a:t>
            </a:r>
            <a:r>
              <a:rPr lang="ja-JP" altLang="en-US" sz="2000" dirty="0"/>
              <a:t>：</a:t>
            </a:r>
            <a:r>
              <a:rPr lang="en-US" altLang="ja-JP" sz="2000" dirty="0"/>
              <a:t>00</a:t>
            </a:r>
            <a:r>
              <a:rPr lang="ja-JP" altLang="ja-JP" sz="2000" dirty="0"/>
              <a:t>～</a:t>
            </a:r>
            <a:r>
              <a:rPr lang="en-US" altLang="ja-JP" sz="2000" dirty="0"/>
              <a:t>16</a:t>
            </a:r>
            <a:r>
              <a:rPr lang="ja-JP" altLang="en-US" sz="2000" dirty="0"/>
              <a:t>：</a:t>
            </a:r>
            <a:r>
              <a:rPr lang="en-US" altLang="ja-JP" sz="2000" dirty="0"/>
              <a:t>00</a:t>
            </a:r>
            <a:endParaRPr kumimoji="1" lang="ja-JP" altLang="en-US" sz="2000" dirty="0">
              <a:latin typeface="+mn-ea"/>
            </a:endParaRPr>
          </a:p>
        </p:txBody>
      </p:sp>
      <p:grpSp>
        <p:nvGrpSpPr>
          <p:cNvPr id="31" name="グループ化 30"/>
          <p:cNvGrpSpPr/>
          <p:nvPr/>
        </p:nvGrpSpPr>
        <p:grpSpPr>
          <a:xfrm>
            <a:off x="551500" y="4495993"/>
            <a:ext cx="1070226" cy="338554"/>
            <a:chOff x="759033" y="3871564"/>
            <a:chExt cx="1011814" cy="338554"/>
          </a:xfrm>
        </p:grpSpPr>
        <p:sp>
          <p:nvSpPr>
            <p:cNvPr id="24" name="角丸四角形 23"/>
            <p:cNvSpPr/>
            <p:nvPr/>
          </p:nvSpPr>
          <p:spPr>
            <a:xfrm>
              <a:off x="759033" y="3871564"/>
              <a:ext cx="1011814" cy="338554"/>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813539" y="3885011"/>
              <a:ext cx="902811" cy="307777"/>
            </a:xfrm>
            <a:prstGeom prst="rect">
              <a:avLst/>
            </a:prstGeom>
            <a:noFill/>
            <a:ln>
              <a:noFill/>
            </a:ln>
          </p:spPr>
          <p:txBody>
            <a:bodyPr wrap="none" rtlCol="0">
              <a:spAutoFit/>
            </a:bodyPr>
            <a:lstStyle/>
            <a:p>
              <a:pPr algn="ctr"/>
              <a:r>
                <a:rPr lang="ja-JP" altLang="en-US" sz="1400" b="1" dirty="0"/>
                <a:t>研修日時</a:t>
              </a:r>
              <a:endParaRPr kumimoji="1" lang="ja-JP" altLang="en-US" sz="1400" dirty="0">
                <a:latin typeface="+mn-ea"/>
              </a:endParaRPr>
            </a:p>
          </p:txBody>
        </p:sp>
      </p:grpSp>
      <p:sp>
        <p:nvSpPr>
          <p:cNvPr id="25" name="テキスト ボックス 24"/>
          <p:cNvSpPr txBox="1"/>
          <p:nvPr/>
        </p:nvSpPr>
        <p:spPr>
          <a:xfrm>
            <a:off x="1621726" y="4891660"/>
            <a:ext cx="6123792" cy="1015663"/>
          </a:xfrm>
          <a:prstGeom prst="rect">
            <a:avLst/>
          </a:prstGeom>
          <a:noFill/>
        </p:spPr>
        <p:txBody>
          <a:bodyPr wrap="none" rtlCol="0">
            <a:spAutoFit/>
          </a:bodyPr>
          <a:lstStyle/>
          <a:p>
            <a:r>
              <a:rPr kumimoji="1" lang="ja-JP" altLang="en-US" sz="2000" dirty="0">
                <a:latin typeface="+mn-ea"/>
              </a:rPr>
              <a:t>浜松市福祉交流センター </a:t>
            </a:r>
            <a:r>
              <a:rPr kumimoji="1" lang="en-US" altLang="ja-JP" sz="2000" dirty="0">
                <a:latin typeface="+mn-ea"/>
              </a:rPr>
              <a:t>2</a:t>
            </a:r>
            <a:r>
              <a:rPr kumimoji="1" lang="ja-JP" altLang="en-US" sz="2000" dirty="0">
                <a:latin typeface="+mn-ea"/>
              </a:rPr>
              <a:t>階  大会議室（対面）</a:t>
            </a:r>
            <a:endParaRPr kumimoji="1" lang="en-US" altLang="ja-JP" sz="2000" dirty="0">
              <a:latin typeface="+mn-ea"/>
            </a:endParaRPr>
          </a:p>
          <a:p>
            <a:r>
              <a:rPr lang="ja-JP" altLang="en-US" sz="2000" dirty="0">
                <a:latin typeface="+mn-ea"/>
              </a:rPr>
              <a:t>住所：浜松市中区成子町</a:t>
            </a:r>
            <a:r>
              <a:rPr lang="en-US" altLang="ja-JP" sz="2000" dirty="0">
                <a:latin typeface="+mn-ea"/>
              </a:rPr>
              <a:t>140-8</a:t>
            </a:r>
            <a:endParaRPr kumimoji="1" lang="en-US" altLang="ja-JP" sz="2000" dirty="0">
              <a:latin typeface="+mn-ea"/>
            </a:endParaRPr>
          </a:p>
          <a:p>
            <a:r>
              <a:rPr kumimoji="1" lang="en-US" altLang="ja-JP" sz="1200" dirty="0">
                <a:latin typeface="+mn-ea"/>
              </a:rPr>
              <a:t>※</a:t>
            </a:r>
            <a:r>
              <a:rPr kumimoji="1" lang="ja-JP" altLang="en-US" sz="1200" dirty="0">
                <a:latin typeface="+mn-ea"/>
              </a:rPr>
              <a:t>駐車場の台数に限りがあります。満車の場合、近隣</a:t>
            </a:r>
            <a:r>
              <a:rPr lang="ja-JP" altLang="en-US" sz="1200" dirty="0">
                <a:latin typeface="+mn-ea"/>
              </a:rPr>
              <a:t>有料</a:t>
            </a:r>
            <a:r>
              <a:rPr kumimoji="1" lang="ja-JP" altLang="en-US" sz="1200" dirty="0">
                <a:latin typeface="+mn-ea"/>
              </a:rPr>
              <a:t>コインパーキング</a:t>
            </a:r>
            <a:r>
              <a:rPr lang="ja-JP" altLang="en-US" sz="1200" dirty="0">
                <a:latin typeface="+mn-ea"/>
              </a:rPr>
              <a:t>に</a:t>
            </a:r>
            <a:r>
              <a:rPr kumimoji="1" lang="ja-JP" altLang="en-US" sz="1200" dirty="0">
                <a:latin typeface="+mn-ea"/>
              </a:rPr>
              <a:t>駐車下さい</a:t>
            </a:r>
            <a:r>
              <a:rPr kumimoji="1" lang="ja-JP" altLang="en-US" sz="2000" dirty="0">
                <a:latin typeface="+mn-ea"/>
              </a:rPr>
              <a:t>。</a:t>
            </a:r>
          </a:p>
        </p:txBody>
      </p:sp>
      <p:grpSp>
        <p:nvGrpSpPr>
          <p:cNvPr id="32" name="グループ化 31"/>
          <p:cNvGrpSpPr/>
          <p:nvPr/>
        </p:nvGrpSpPr>
        <p:grpSpPr>
          <a:xfrm>
            <a:off x="551500" y="4987851"/>
            <a:ext cx="1070227" cy="338554"/>
            <a:chOff x="759032" y="4262912"/>
            <a:chExt cx="1011816" cy="338554"/>
          </a:xfrm>
        </p:grpSpPr>
        <p:sp>
          <p:nvSpPr>
            <p:cNvPr id="26" name="角丸四角形 25"/>
            <p:cNvSpPr/>
            <p:nvPr/>
          </p:nvSpPr>
          <p:spPr>
            <a:xfrm>
              <a:off x="759032" y="4262912"/>
              <a:ext cx="1011816" cy="338554"/>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823917" y="4281650"/>
              <a:ext cx="902811" cy="307777"/>
            </a:xfrm>
            <a:prstGeom prst="rect">
              <a:avLst/>
            </a:prstGeom>
            <a:noFill/>
            <a:ln>
              <a:noFill/>
            </a:ln>
          </p:spPr>
          <p:txBody>
            <a:bodyPr wrap="none" rtlCol="0">
              <a:spAutoFit/>
            </a:bodyPr>
            <a:lstStyle/>
            <a:p>
              <a:pPr algn="ctr"/>
              <a:r>
                <a:rPr kumimoji="1" lang="ja-JP" altLang="en-US" sz="1400" b="1" dirty="0">
                  <a:latin typeface="+mn-ea"/>
                </a:rPr>
                <a:t>開催場所</a:t>
              </a:r>
              <a:endParaRPr kumimoji="1" lang="ja-JP" altLang="en-US" sz="1400" dirty="0">
                <a:latin typeface="+mn-ea"/>
              </a:endParaRPr>
            </a:p>
          </p:txBody>
        </p:sp>
      </p:grpSp>
      <p:sp>
        <p:nvSpPr>
          <p:cNvPr id="28" name="テキスト ボックス 27"/>
          <p:cNvSpPr txBox="1"/>
          <p:nvPr/>
        </p:nvSpPr>
        <p:spPr>
          <a:xfrm>
            <a:off x="1643692" y="5948409"/>
            <a:ext cx="5351145" cy="400110"/>
          </a:xfrm>
          <a:prstGeom prst="rect">
            <a:avLst/>
          </a:prstGeom>
          <a:noFill/>
        </p:spPr>
        <p:txBody>
          <a:bodyPr wrap="none" rtlCol="0">
            <a:spAutoFit/>
          </a:bodyPr>
          <a:lstStyle/>
          <a:p>
            <a:pPr fontAlgn="base"/>
            <a:r>
              <a:rPr lang="ja-JP" altLang="en-US" sz="2000" dirty="0"/>
              <a:t>障がい者自立支援協議会　エリア連絡会構成員</a:t>
            </a:r>
            <a:endParaRPr lang="ja-JP" altLang="ja-JP" sz="2000" dirty="0"/>
          </a:p>
        </p:txBody>
      </p:sp>
      <p:grpSp>
        <p:nvGrpSpPr>
          <p:cNvPr id="33" name="グループ化 32"/>
          <p:cNvGrpSpPr/>
          <p:nvPr/>
        </p:nvGrpSpPr>
        <p:grpSpPr>
          <a:xfrm>
            <a:off x="551500" y="5947945"/>
            <a:ext cx="1092192" cy="365448"/>
            <a:chOff x="718844" y="5219541"/>
            <a:chExt cx="1092192" cy="365448"/>
          </a:xfrm>
        </p:grpSpPr>
        <p:sp>
          <p:nvSpPr>
            <p:cNvPr id="29" name="角丸四角形 28"/>
            <p:cNvSpPr/>
            <p:nvPr/>
          </p:nvSpPr>
          <p:spPr>
            <a:xfrm>
              <a:off x="718844" y="5219541"/>
              <a:ext cx="1092192" cy="36544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903309" y="5246435"/>
              <a:ext cx="723275" cy="307777"/>
            </a:xfrm>
            <a:prstGeom prst="rect">
              <a:avLst/>
            </a:prstGeom>
            <a:noFill/>
            <a:ln>
              <a:noFill/>
            </a:ln>
          </p:spPr>
          <p:txBody>
            <a:bodyPr wrap="none" rtlCol="0">
              <a:spAutoFit/>
            </a:bodyPr>
            <a:lstStyle/>
            <a:p>
              <a:pPr algn="ctr"/>
              <a:r>
                <a:rPr lang="ja-JP" altLang="en-US" sz="1400" b="1" dirty="0">
                  <a:latin typeface="+mn-ea"/>
                </a:rPr>
                <a:t>対象者</a:t>
              </a:r>
              <a:endParaRPr kumimoji="1" lang="ja-JP" altLang="en-US" sz="1400" b="1" dirty="0">
                <a:latin typeface="+mn-ea"/>
              </a:endParaRPr>
            </a:p>
          </p:txBody>
        </p:sp>
      </p:grpSp>
      <p:sp>
        <p:nvSpPr>
          <p:cNvPr id="2" name="テキスト ボックス 1"/>
          <p:cNvSpPr txBox="1"/>
          <p:nvPr/>
        </p:nvSpPr>
        <p:spPr>
          <a:xfrm>
            <a:off x="190316" y="610160"/>
            <a:ext cx="7125669" cy="954107"/>
          </a:xfrm>
          <a:prstGeom prst="rect">
            <a:avLst/>
          </a:prstGeom>
          <a:noFill/>
        </p:spPr>
        <p:txBody>
          <a:bodyPr wrap="none" rtlCol="0">
            <a:spAutoFit/>
          </a:bodyPr>
          <a:lstStyle/>
          <a:p>
            <a:pPr algn="ctr"/>
            <a:r>
              <a:rPr lang="ja-JP" altLang="en-US" sz="2800" b="1" dirty="0">
                <a:solidFill>
                  <a:schemeClr val="accent5">
                    <a:lumMod val="75000"/>
                  </a:schemeClr>
                </a:solidFill>
                <a:latin typeface="メイリオ" panose="020B0604030504040204" pitchFamily="50" charset="-128"/>
                <a:ea typeface="メイリオ" panose="020B0604030504040204" pitchFamily="50" charset="-128"/>
              </a:rPr>
              <a:t>令和５年度 浜松市障がい者自立支援協議会</a:t>
            </a:r>
            <a:endParaRPr lang="en-US" altLang="ja-JP" sz="2800" b="1" dirty="0">
              <a:solidFill>
                <a:schemeClr val="accent5">
                  <a:lumMod val="75000"/>
                </a:schemeClr>
              </a:solidFill>
              <a:latin typeface="メイリオ" panose="020B0604030504040204" pitchFamily="50" charset="-128"/>
              <a:ea typeface="メイリオ" panose="020B0604030504040204" pitchFamily="50" charset="-128"/>
            </a:endParaRPr>
          </a:p>
          <a:p>
            <a:pPr algn="ctr"/>
            <a:r>
              <a:rPr kumimoji="1" lang="ja-JP" altLang="en-US" sz="2800" b="1" dirty="0">
                <a:solidFill>
                  <a:schemeClr val="accent5">
                    <a:lumMod val="75000"/>
                  </a:schemeClr>
                </a:solidFill>
                <a:latin typeface="メイリオ" panose="020B0604030504040204" pitchFamily="50" charset="-128"/>
                <a:ea typeface="メイリオ" panose="020B0604030504040204" pitchFamily="50" charset="-128"/>
              </a:rPr>
              <a:t>構成員研修会</a:t>
            </a:r>
          </a:p>
        </p:txBody>
      </p:sp>
      <p:grpSp>
        <p:nvGrpSpPr>
          <p:cNvPr id="3" name="グループ化 2">
            <a:extLst>
              <a:ext uri="{FF2B5EF4-FFF2-40B4-BE49-F238E27FC236}">
                <a16:creationId xmlns:a16="http://schemas.microsoft.com/office/drawing/2014/main" id="{BFA1BA59-FB7E-C909-9674-6B4D88C25BE9}"/>
              </a:ext>
            </a:extLst>
          </p:cNvPr>
          <p:cNvGrpSpPr/>
          <p:nvPr/>
        </p:nvGrpSpPr>
        <p:grpSpPr>
          <a:xfrm>
            <a:off x="569723" y="6665002"/>
            <a:ext cx="1092192" cy="365448"/>
            <a:chOff x="718844" y="5219541"/>
            <a:chExt cx="1092192" cy="365448"/>
          </a:xfrm>
        </p:grpSpPr>
        <p:sp>
          <p:nvSpPr>
            <p:cNvPr id="4" name="角丸四角形 28">
              <a:extLst>
                <a:ext uri="{FF2B5EF4-FFF2-40B4-BE49-F238E27FC236}">
                  <a16:creationId xmlns:a16="http://schemas.microsoft.com/office/drawing/2014/main" id="{4366B7AF-35BA-2E74-4482-BBBEAF6360DC}"/>
                </a:ext>
              </a:extLst>
            </p:cNvPr>
            <p:cNvSpPr/>
            <p:nvPr/>
          </p:nvSpPr>
          <p:spPr>
            <a:xfrm>
              <a:off x="718844" y="5219541"/>
              <a:ext cx="1092192" cy="36544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53F18EA1-611A-0419-39E0-A25339826F1D}"/>
                </a:ext>
              </a:extLst>
            </p:cNvPr>
            <p:cNvSpPr txBox="1"/>
            <p:nvPr/>
          </p:nvSpPr>
          <p:spPr>
            <a:xfrm>
              <a:off x="993077" y="5246435"/>
              <a:ext cx="543739" cy="307777"/>
            </a:xfrm>
            <a:prstGeom prst="rect">
              <a:avLst/>
            </a:prstGeom>
            <a:noFill/>
            <a:ln>
              <a:noFill/>
            </a:ln>
          </p:spPr>
          <p:txBody>
            <a:bodyPr wrap="none" rtlCol="0">
              <a:spAutoFit/>
            </a:bodyPr>
            <a:lstStyle/>
            <a:p>
              <a:pPr algn="ctr"/>
              <a:r>
                <a:rPr kumimoji="1" lang="ja-JP" altLang="en-US" sz="1400" b="1" dirty="0">
                  <a:latin typeface="+mn-ea"/>
                </a:rPr>
                <a:t>定員</a:t>
              </a:r>
            </a:p>
          </p:txBody>
        </p:sp>
      </p:grpSp>
      <p:sp>
        <p:nvSpPr>
          <p:cNvPr id="6" name="テキスト ボックス 5">
            <a:extLst>
              <a:ext uri="{FF2B5EF4-FFF2-40B4-BE49-F238E27FC236}">
                <a16:creationId xmlns:a16="http://schemas.microsoft.com/office/drawing/2014/main" id="{BC1455F8-E653-9334-6F1F-62E45D2DCA16}"/>
              </a:ext>
            </a:extLst>
          </p:cNvPr>
          <p:cNvSpPr txBox="1"/>
          <p:nvPr/>
        </p:nvSpPr>
        <p:spPr>
          <a:xfrm>
            <a:off x="1700408" y="6649808"/>
            <a:ext cx="2161169" cy="400110"/>
          </a:xfrm>
          <a:prstGeom prst="rect">
            <a:avLst/>
          </a:prstGeom>
          <a:noFill/>
        </p:spPr>
        <p:txBody>
          <a:bodyPr wrap="none" rtlCol="0">
            <a:spAutoFit/>
          </a:bodyPr>
          <a:lstStyle/>
          <a:p>
            <a:pPr fontAlgn="base"/>
            <a:r>
              <a:rPr lang="ja-JP" altLang="en-US" sz="2000" dirty="0"/>
              <a:t>会場参加　１００名</a:t>
            </a:r>
            <a:endParaRPr lang="ja-JP" altLang="ja-JP" sz="2000" dirty="0"/>
          </a:p>
        </p:txBody>
      </p:sp>
      <p:grpSp>
        <p:nvGrpSpPr>
          <p:cNvPr id="7" name="グループ化 6">
            <a:extLst>
              <a:ext uri="{FF2B5EF4-FFF2-40B4-BE49-F238E27FC236}">
                <a16:creationId xmlns:a16="http://schemas.microsoft.com/office/drawing/2014/main" id="{1ADFCBDE-02B2-579B-B34A-0C7CDF793E88}"/>
              </a:ext>
            </a:extLst>
          </p:cNvPr>
          <p:cNvGrpSpPr/>
          <p:nvPr/>
        </p:nvGrpSpPr>
        <p:grpSpPr>
          <a:xfrm>
            <a:off x="560462" y="7393561"/>
            <a:ext cx="1092192" cy="365448"/>
            <a:chOff x="718844" y="5219541"/>
            <a:chExt cx="1092192" cy="365448"/>
          </a:xfrm>
        </p:grpSpPr>
        <p:sp>
          <p:nvSpPr>
            <p:cNvPr id="8" name="角丸四角形 28">
              <a:extLst>
                <a:ext uri="{FF2B5EF4-FFF2-40B4-BE49-F238E27FC236}">
                  <a16:creationId xmlns:a16="http://schemas.microsoft.com/office/drawing/2014/main" id="{540690E9-7F59-3DDA-10D2-2FA2ABF5C6DD}"/>
                </a:ext>
              </a:extLst>
            </p:cNvPr>
            <p:cNvSpPr/>
            <p:nvPr/>
          </p:nvSpPr>
          <p:spPr>
            <a:xfrm>
              <a:off x="718844" y="5219541"/>
              <a:ext cx="1092192" cy="36544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8EE17C4B-85B0-28A1-12DF-BF810E979E3D}"/>
                </a:ext>
              </a:extLst>
            </p:cNvPr>
            <p:cNvSpPr txBox="1"/>
            <p:nvPr/>
          </p:nvSpPr>
          <p:spPr>
            <a:xfrm>
              <a:off x="813544" y="5246435"/>
              <a:ext cx="902811" cy="307777"/>
            </a:xfrm>
            <a:prstGeom prst="rect">
              <a:avLst/>
            </a:prstGeom>
            <a:noFill/>
            <a:ln>
              <a:noFill/>
            </a:ln>
          </p:spPr>
          <p:txBody>
            <a:bodyPr wrap="none" rtlCol="0">
              <a:spAutoFit/>
            </a:bodyPr>
            <a:lstStyle/>
            <a:p>
              <a:pPr algn="ctr"/>
              <a:r>
                <a:rPr lang="ja-JP" altLang="en-US" sz="1400" b="1" dirty="0">
                  <a:latin typeface="+mn-ea"/>
                </a:rPr>
                <a:t>申込方法</a:t>
              </a:r>
              <a:endParaRPr kumimoji="1" lang="ja-JP" altLang="en-US" sz="1400" b="1" dirty="0">
                <a:latin typeface="+mn-ea"/>
              </a:endParaRPr>
            </a:p>
          </p:txBody>
        </p:sp>
      </p:grpSp>
      <p:grpSp>
        <p:nvGrpSpPr>
          <p:cNvPr id="10" name="グループ化 9">
            <a:extLst>
              <a:ext uri="{FF2B5EF4-FFF2-40B4-BE49-F238E27FC236}">
                <a16:creationId xmlns:a16="http://schemas.microsoft.com/office/drawing/2014/main" id="{FC372E72-46EB-B830-1C97-1EA222CD0BBE}"/>
              </a:ext>
            </a:extLst>
          </p:cNvPr>
          <p:cNvGrpSpPr/>
          <p:nvPr/>
        </p:nvGrpSpPr>
        <p:grpSpPr>
          <a:xfrm>
            <a:off x="569723" y="9891722"/>
            <a:ext cx="1092192" cy="365448"/>
            <a:chOff x="718844" y="5219541"/>
            <a:chExt cx="1092192" cy="365448"/>
          </a:xfrm>
        </p:grpSpPr>
        <p:sp>
          <p:nvSpPr>
            <p:cNvPr id="11" name="角丸四角形 28">
              <a:extLst>
                <a:ext uri="{FF2B5EF4-FFF2-40B4-BE49-F238E27FC236}">
                  <a16:creationId xmlns:a16="http://schemas.microsoft.com/office/drawing/2014/main" id="{B4F93927-C034-54CA-F973-395A79D86E97}"/>
                </a:ext>
              </a:extLst>
            </p:cNvPr>
            <p:cNvSpPr/>
            <p:nvPr/>
          </p:nvSpPr>
          <p:spPr>
            <a:xfrm>
              <a:off x="718844" y="5219541"/>
              <a:ext cx="1092192" cy="365448"/>
            </a:xfrm>
            <a:prstGeom prst="round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50AEBD7-9F7F-4E96-FBB2-E73A14C49617}"/>
                </a:ext>
              </a:extLst>
            </p:cNvPr>
            <p:cNvSpPr txBox="1"/>
            <p:nvPr/>
          </p:nvSpPr>
          <p:spPr>
            <a:xfrm>
              <a:off x="813547" y="5246435"/>
              <a:ext cx="902811" cy="307777"/>
            </a:xfrm>
            <a:prstGeom prst="rect">
              <a:avLst/>
            </a:prstGeom>
            <a:noFill/>
            <a:ln>
              <a:noFill/>
            </a:ln>
          </p:spPr>
          <p:txBody>
            <a:bodyPr wrap="none" rtlCol="0">
              <a:spAutoFit/>
            </a:bodyPr>
            <a:lstStyle/>
            <a:p>
              <a:pPr algn="ctr"/>
              <a:r>
                <a:rPr kumimoji="1" lang="ja-JP" altLang="en-US" sz="1400" b="1" dirty="0">
                  <a:latin typeface="+mn-ea"/>
                </a:rPr>
                <a:t>問合せ先</a:t>
              </a:r>
            </a:p>
          </p:txBody>
        </p:sp>
      </p:grpSp>
      <p:sp>
        <p:nvSpPr>
          <p:cNvPr id="13" name="テキスト ボックス 12">
            <a:extLst>
              <a:ext uri="{FF2B5EF4-FFF2-40B4-BE49-F238E27FC236}">
                <a16:creationId xmlns:a16="http://schemas.microsoft.com/office/drawing/2014/main" id="{F52FF26D-FA91-AA36-399C-9F72DE888B3F}"/>
              </a:ext>
            </a:extLst>
          </p:cNvPr>
          <p:cNvSpPr txBox="1"/>
          <p:nvPr/>
        </p:nvSpPr>
        <p:spPr>
          <a:xfrm>
            <a:off x="1756618" y="9841852"/>
            <a:ext cx="5293437" cy="646331"/>
          </a:xfrm>
          <a:prstGeom prst="rect">
            <a:avLst/>
          </a:prstGeom>
          <a:noFill/>
        </p:spPr>
        <p:txBody>
          <a:bodyPr wrap="none" rtlCol="0">
            <a:spAutoFit/>
          </a:bodyPr>
          <a:lstStyle/>
          <a:p>
            <a:r>
              <a:rPr lang="ja-JP" altLang="en-US" sz="1800" b="0" i="0" u="none" strike="noStrike" baseline="0" dirty="0">
                <a:latin typeface="ＭＳ Ｐゴシック" panose="020B0600070205080204" pitchFamily="50" charset="-128"/>
                <a:ea typeface="ＭＳ Ｐゴシック" panose="020B0600070205080204" pitchFamily="50" charset="-128"/>
              </a:rPr>
              <a:t>浜松市障がい者基幹相談支援センター</a:t>
            </a:r>
            <a:r>
              <a:rPr lang="ja-JP" altLang="en-US" sz="1800" b="0" i="0" u="none" strike="noStrike" dirty="0">
                <a:latin typeface="ＭＳ Ｐゴシック" panose="020B0600070205080204" pitchFamily="50" charset="-128"/>
                <a:ea typeface="ＭＳ Ｐゴシック" panose="020B0600070205080204" pitchFamily="50" charset="-128"/>
              </a:rPr>
              <a:t>  </a:t>
            </a:r>
            <a:r>
              <a:rPr lang="ja-JP" altLang="en-US" sz="1800" b="0" i="0" u="none" strike="noStrike" baseline="0" dirty="0">
                <a:latin typeface="ＭＳ Ｐゴシック" panose="020B0600070205080204" pitchFamily="50" charset="-128"/>
                <a:ea typeface="ＭＳ Ｐゴシック" panose="020B0600070205080204" pitchFamily="50" charset="-128"/>
              </a:rPr>
              <a:t>☎</a:t>
            </a:r>
            <a:r>
              <a:rPr lang="en-US" altLang="ja-JP" sz="1800" b="0" i="0" u="none" strike="noStrike" baseline="0" dirty="0">
                <a:latin typeface="Calibri" panose="020F0502020204030204" pitchFamily="34" charset="0"/>
                <a:ea typeface="ＭＳ Ｐゴシック" panose="020B0600070205080204" pitchFamily="50" charset="-128"/>
              </a:rPr>
              <a:t>401-0920</a:t>
            </a:r>
          </a:p>
          <a:p>
            <a:r>
              <a:rPr lang="ja-JP" altLang="en-US" sz="1800" b="0" i="0" u="none" strike="noStrike" baseline="0" dirty="0">
                <a:latin typeface="ＭＳ Ｐゴシック" panose="020B0600070205080204" pitchFamily="50" charset="-128"/>
                <a:ea typeface="ＭＳ Ｐゴシック" panose="020B0600070205080204" pitchFamily="50" charset="-128"/>
              </a:rPr>
              <a:t>浜松市障害保健福祉課</a:t>
            </a:r>
            <a:r>
              <a:rPr lang="ja-JP" altLang="en-US" dirty="0">
                <a:latin typeface="ＭＳ Ｐゴシック" panose="020B0600070205080204" pitchFamily="50" charset="-128"/>
                <a:ea typeface="ＭＳ Ｐゴシック" panose="020B0600070205080204" pitchFamily="50" charset="-128"/>
              </a:rPr>
              <a:t>　　　　　　　　　　 </a:t>
            </a:r>
            <a:r>
              <a:rPr lang="ja-JP" altLang="en-US" sz="1800" b="0" i="0" u="none" strike="noStrike" baseline="0" dirty="0">
                <a:latin typeface="ＭＳ Ｐゴシック" panose="020B0600070205080204" pitchFamily="50" charset="-128"/>
                <a:ea typeface="ＭＳ Ｐゴシック" panose="020B0600070205080204" pitchFamily="50" charset="-128"/>
              </a:rPr>
              <a:t>☎</a:t>
            </a:r>
            <a:r>
              <a:rPr lang="en-US" altLang="ja-JP" sz="1800" b="0" i="0" u="none" strike="noStrike" baseline="0" dirty="0">
                <a:latin typeface="Calibri" panose="020F0502020204030204" pitchFamily="34" charset="0"/>
                <a:ea typeface="ＭＳ Ｐゴシック" panose="020B0600070205080204" pitchFamily="50" charset="-128"/>
              </a:rPr>
              <a:t>457-2864</a:t>
            </a:r>
          </a:p>
        </p:txBody>
      </p:sp>
      <p:sp>
        <p:nvSpPr>
          <p:cNvPr id="14" name="テキスト ボックス 13">
            <a:extLst>
              <a:ext uri="{FF2B5EF4-FFF2-40B4-BE49-F238E27FC236}">
                <a16:creationId xmlns:a16="http://schemas.microsoft.com/office/drawing/2014/main" id="{0B7F7278-F13A-4236-2B1F-C98497BA1D4C}"/>
              </a:ext>
            </a:extLst>
          </p:cNvPr>
          <p:cNvSpPr txBox="1"/>
          <p:nvPr/>
        </p:nvSpPr>
        <p:spPr>
          <a:xfrm>
            <a:off x="1762681" y="7387354"/>
            <a:ext cx="5553304" cy="2308324"/>
          </a:xfrm>
          <a:prstGeom prst="rect">
            <a:avLst/>
          </a:prstGeom>
          <a:noFill/>
        </p:spPr>
        <p:txBody>
          <a:bodyPr wrap="square" rtlCol="0">
            <a:spAutoFit/>
          </a:bodyPr>
          <a:lstStyle/>
          <a:p>
            <a:r>
              <a:rPr lang="en-US" altLang="ja-JP" dirty="0">
                <a:solidFill>
                  <a:srgbClr val="000000"/>
                </a:solidFill>
                <a:latin typeface="ＭＳ Ｐゴシック" panose="020B0600070205080204" pitchFamily="50" charset="-128"/>
                <a:ea typeface="ＭＳ Ｐゴシック" panose="020B0600070205080204" pitchFamily="50" charset="-128"/>
              </a:rPr>
              <a:t>11</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月</a:t>
            </a:r>
            <a:r>
              <a:rPr lang="en-US" altLang="ja-JP" sz="1800" b="0" i="0" u="none" strike="noStrike" baseline="0" dirty="0">
                <a:solidFill>
                  <a:srgbClr val="000000"/>
                </a:solidFill>
                <a:latin typeface="ＭＳ Ｐゴシック" panose="020B0600070205080204" pitchFamily="50" charset="-128"/>
                <a:ea typeface="ＭＳ Ｐゴシック" panose="020B0600070205080204" pitchFamily="50" charset="-128"/>
              </a:rPr>
              <a:t>10</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日（金）までに</a:t>
            </a:r>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QR</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コードを読み取り、専用ページから申込。または、市ホームページより申込。</a:t>
            </a:r>
          </a:p>
          <a:p>
            <a:r>
              <a:rPr lang="en-US" altLang="ja-JP" sz="1800" b="0" i="0" u="none" strike="noStrike" baseline="0" dirty="0">
                <a:solidFill>
                  <a:srgbClr val="000000"/>
                </a:solidFill>
                <a:latin typeface="ＭＳ Ｐゴシック" panose="020B0600070205080204" pitchFamily="50" charset="-128"/>
                <a:ea typeface="ＭＳ Ｐゴシック" panose="020B0600070205080204" pitchFamily="50" charset="-128"/>
              </a:rPr>
              <a:t>【</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申込フォームアドレス</a:t>
            </a:r>
            <a:r>
              <a:rPr lang="en-US" altLang="ja-JP" sz="1800" b="0" i="0" u="none" strike="noStrike" baseline="0" dirty="0">
                <a:solidFill>
                  <a:srgbClr val="000000"/>
                </a:solidFill>
                <a:latin typeface="ＭＳ Ｐゴシック" panose="020B0600070205080204" pitchFamily="50" charset="-128"/>
                <a:ea typeface="ＭＳ Ｐゴシック" panose="020B0600070205080204" pitchFamily="50" charset="-128"/>
              </a:rPr>
              <a:t>】</a:t>
            </a:r>
          </a:p>
          <a:p>
            <a:r>
              <a:rPr lang="en-US" altLang="ja-JP" dirty="0">
                <a:solidFill>
                  <a:srgbClr val="000000"/>
                </a:solidFill>
                <a:latin typeface="Calibri" panose="020F0502020204030204" pitchFamily="34" charset="0"/>
              </a:rPr>
              <a:t> </a:t>
            </a:r>
            <a:r>
              <a:rPr lang="en-US" altLang="ja-JP" dirty="0">
                <a:solidFill>
                  <a:srgbClr val="000000"/>
                </a:solidFill>
                <a:latin typeface="Calibri" panose="020F0502020204030204" pitchFamily="34" charset="0"/>
                <a:hlinkClick r:id="rId3"/>
              </a:rPr>
              <a:t>https://logoform.jp/form/Savd/326228</a:t>
            </a:r>
            <a:endParaRPr lang="en-US" altLang="ja-JP" dirty="0">
              <a:solidFill>
                <a:srgbClr val="000000"/>
              </a:solidFill>
              <a:latin typeface="Calibri" panose="020F0502020204030204" pitchFamily="34" charset="0"/>
            </a:endParaRPr>
          </a:p>
          <a:p>
            <a:endParaRPr lang="en-US" altLang="ja-JP" sz="1800" b="0" i="0" u="none" strike="noStrike" baseline="0" dirty="0">
              <a:solidFill>
                <a:srgbClr val="000000"/>
              </a:solidFill>
              <a:latin typeface="Calibri" panose="020F0502020204030204" pitchFamily="34" charset="0"/>
              <a:ea typeface="ＭＳ Ｐゴシック" panose="020B0600070205080204" pitchFamily="50" charset="-128"/>
            </a:endParaRPr>
          </a:p>
          <a:p>
            <a:endParaRPr lang="en-US" altLang="ja-JP" sz="1800" b="0" i="0" u="none" strike="noStrike" baseline="0" dirty="0">
              <a:solidFill>
                <a:srgbClr val="000000"/>
              </a:solidFill>
              <a:latin typeface="Calibri" panose="020F0502020204030204" pitchFamily="34" charset="0"/>
              <a:ea typeface="ＭＳ Ｐゴシック" panose="020B0600070205080204" pitchFamily="50" charset="-128"/>
            </a:endParaRPr>
          </a:p>
          <a:p>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Web</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環境がない方は裏面申込書を</a:t>
            </a:r>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FAX</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a:t>
            </a:r>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457-2630</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）で</a:t>
            </a:r>
            <a:endParaRPr lang="en-US" altLang="ja-JP" sz="1800" b="0" i="0" u="none" strike="noStrike" baseline="0" dirty="0">
              <a:solidFill>
                <a:srgbClr val="000000"/>
              </a:solidFill>
              <a:latin typeface="ＭＳ Ｐゴシック" panose="020B0600070205080204" pitchFamily="50" charset="-128"/>
              <a:ea typeface="ＭＳ Ｐゴシック" panose="020B0600070205080204" pitchFamily="50" charset="-128"/>
            </a:endParaRPr>
          </a:p>
          <a:p>
            <a:r>
              <a:rPr lang="ja-JP" altLang="en-US" dirty="0">
                <a:solidFill>
                  <a:srgbClr val="000000"/>
                </a:solidFill>
                <a:latin typeface="ＭＳ Ｐゴシック" panose="020B0600070205080204" pitchFamily="50" charset="-128"/>
                <a:ea typeface="ＭＳ Ｐゴシック" panose="020B0600070205080204" pitchFamily="50" charset="-128"/>
              </a:rPr>
              <a:t>浜松市</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障害保健福祉課へ	</a:t>
            </a:r>
          </a:p>
        </p:txBody>
      </p:sp>
      <p:pic>
        <p:nvPicPr>
          <p:cNvPr id="16" name="図 15">
            <a:extLst>
              <a:ext uri="{FF2B5EF4-FFF2-40B4-BE49-F238E27FC236}">
                <a16:creationId xmlns:a16="http://schemas.microsoft.com/office/drawing/2014/main" id="{3CC69A21-4C72-C0D7-AD94-965F87F313F5}"/>
              </a:ext>
            </a:extLst>
          </p:cNvPr>
          <p:cNvPicPr>
            <a:picLocks noChangeAspect="1"/>
          </p:cNvPicPr>
          <p:nvPr/>
        </p:nvPicPr>
        <p:blipFill>
          <a:blip r:embed="rId4"/>
          <a:stretch>
            <a:fillRect/>
          </a:stretch>
        </p:blipFill>
        <p:spPr>
          <a:xfrm>
            <a:off x="6003525" y="7974925"/>
            <a:ext cx="914479" cy="914479"/>
          </a:xfrm>
          <a:prstGeom prst="rect">
            <a:avLst/>
          </a:prstGeom>
        </p:spPr>
      </p:pic>
    </p:spTree>
    <p:extLst>
      <p:ext uri="{BB962C8B-B14F-4D97-AF65-F5344CB8AC3E}">
        <p14:creationId xmlns:p14="http://schemas.microsoft.com/office/powerpoint/2010/main" val="201247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329F3CFA-BCC8-5D17-41F0-604A26536FB4}"/>
              </a:ext>
            </a:extLst>
          </p:cNvPr>
          <p:cNvGraphicFramePr>
            <a:graphicFrameLocks noGrp="1"/>
          </p:cNvGraphicFramePr>
          <p:nvPr>
            <p:ph idx="1"/>
            <p:extLst>
              <p:ext uri="{D42A27DB-BD31-4B8C-83A1-F6EECF244321}">
                <p14:modId xmlns:p14="http://schemas.microsoft.com/office/powerpoint/2010/main" val="3372131606"/>
              </p:ext>
            </p:extLst>
          </p:nvPr>
        </p:nvGraphicFramePr>
        <p:xfrm>
          <a:off x="189442" y="1107695"/>
          <a:ext cx="7230688" cy="4869495"/>
        </p:xfrm>
        <a:graphic>
          <a:graphicData uri="http://schemas.openxmlformats.org/drawingml/2006/table">
            <a:tbl>
              <a:tblPr firstRow="1" bandRow="1">
                <a:tableStyleId>{69012ECD-51FC-41F1-AA8D-1B2483CD663E}</a:tableStyleId>
              </a:tblPr>
              <a:tblGrid>
                <a:gridCol w="1807672">
                  <a:extLst>
                    <a:ext uri="{9D8B030D-6E8A-4147-A177-3AD203B41FA5}">
                      <a16:colId xmlns:a16="http://schemas.microsoft.com/office/drawing/2014/main" val="466082655"/>
                    </a:ext>
                  </a:extLst>
                </a:gridCol>
                <a:gridCol w="1807672">
                  <a:extLst>
                    <a:ext uri="{9D8B030D-6E8A-4147-A177-3AD203B41FA5}">
                      <a16:colId xmlns:a16="http://schemas.microsoft.com/office/drawing/2014/main" val="597390415"/>
                    </a:ext>
                  </a:extLst>
                </a:gridCol>
                <a:gridCol w="1807672">
                  <a:extLst>
                    <a:ext uri="{9D8B030D-6E8A-4147-A177-3AD203B41FA5}">
                      <a16:colId xmlns:a16="http://schemas.microsoft.com/office/drawing/2014/main" val="2220180429"/>
                    </a:ext>
                  </a:extLst>
                </a:gridCol>
                <a:gridCol w="1807672">
                  <a:extLst>
                    <a:ext uri="{9D8B030D-6E8A-4147-A177-3AD203B41FA5}">
                      <a16:colId xmlns:a16="http://schemas.microsoft.com/office/drawing/2014/main" val="2663037946"/>
                    </a:ext>
                  </a:extLst>
                </a:gridCol>
              </a:tblGrid>
              <a:tr h="462534">
                <a:tc gridSpan="4">
                  <a:txBody>
                    <a:bodyPr/>
                    <a:lstStyle/>
                    <a:p>
                      <a:pPr algn="ctr"/>
                      <a:r>
                        <a:rPr kumimoji="1" lang="ja-JP" altLang="en-US" sz="2400" b="1" dirty="0"/>
                        <a:t>参加申込書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5757316"/>
                  </a:ext>
                </a:extLst>
              </a:tr>
              <a:tr h="432498">
                <a:tc>
                  <a:txBody>
                    <a:bodyPr/>
                    <a:lstStyle/>
                    <a:p>
                      <a:pPr algn="ctr"/>
                      <a:r>
                        <a:rPr kumimoji="1" lang="ja-JP" altLang="en-US" sz="1800" b="1" dirty="0"/>
                        <a:t>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1" dirty="0"/>
                        <a:t>所属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800" b="1" dirty="0"/>
                        <a:t>連絡先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800" b="1" dirty="0"/>
                        <a:t>特記事項</a:t>
                      </a:r>
                      <a:endParaRPr kumimoji="1" lang="en-US" altLang="ja-JP" sz="1800" b="1" dirty="0"/>
                    </a:p>
                    <a:p>
                      <a:pPr algn="ctr"/>
                      <a:r>
                        <a:rPr kumimoji="1" lang="ja-JP" altLang="en-US" sz="1400" b="1" dirty="0"/>
                        <a:t>（事業所もしくは</a:t>
                      </a:r>
                      <a:endParaRPr kumimoji="1" lang="en-US" altLang="ja-JP" sz="1400" b="1" dirty="0"/>
                    </a:p>
                    <a:p>
                      <a:pPr algn="ctr"/>
                      <a:r>
                        <a:rPr kumimoji="1" lang="ja-JP" altLang="en-US" sz="1400" b="1" dirty="0"/>
                        <a:t>住まいの区）</a:t>
                      </a:r>
                      <a:endParaRPr kumimoji="1" lang="ja-JP" alt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5886233"/>
                  </a:ext>
                </a:extLst>
              </a:tr>
              <a:tr h="432498">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4636761"/>
                  </a:ext>
                </a:extLst>
              </a:tr>
              <a:tr h="432498">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9763360"/>
                  </a:ext>
                </a:extLst>
              </a:tr>
              <a:tr h="432498">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8992360"/>
                  </a:ext>
                </a:extLst>
              </a:tr>
              <a:tr h="432498">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7234235"/>
                  </a:ext>
                </a:extLst>
              </a:tr>
              <a:tr h="432498">
                <a:tc gridSpan="4">
                  <a:txBody>
                    <a:bodyPr/>
                    <a:lstStyle/>
                    <a:p>
                      <a:pPr algn="ctr"/>
                      <a:r>
                        <a:rPr kumimoji="1" lang="ja-JP" altLang="en-US" sz="1800" b="1" dirty="0"/>
                        <a:t>参加する際に必要な配慮等について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378059"/>
                  </a:ext>
                </a:extLst>
              </a:tr>
              <a:tr h="432498">
                <a:tc gridSpan="4">
                  <a:txBody>
                    <a:bodyPr/>
                    <a:lstStyle/>
                    <a:p>
                      <a:pPr algn="l"/>
                      <a:r>
                        <a:rPr kumimoji="1" lang="ja-JP" altLang="en-US" dirty="0"/>
                        <a:t>①　手話通訳　　　　　②　要約筆記　　　　　③　車いす利用　　　　　</a:t>
                      </a:r>
                      <a:endParaRPr kumimoji="1" lang="en-US" altLang="ja-JP" dirty="0"/>
                    </a:p>
                    <a:p>
                      <a:pPr algn="l"/>
                      <a:r>
                        <a:rPr kumimoji="1" lang="ja-JP" altLang="en-US" dirty="0"/>
                        <a:t>④その他</a:t>
                      </a:r>
                      <a:endParaRPr kumimoji="1" lang="en-US" altLang="ja-JP" dirty="0"/>
                    </a:p>
                    <a:p>
                      <a:pPr algn="l"/>
                      <a:endParaRPr kumimoji="1" lang="en-US" altLang="ja-JP" dirty="0"/>
                    </a:p>
                    <a:p>
                      <a:pPr algn="l"/>
                      <a:endParaRPr kumimoji="1" lang="en-US" altLang="ja-JP" dirty="0"/>
                    </a:p>
                    <a:p>
                      <a:pPr algn="l"/>
                      <a:endParaRPr kumimoji="1" lang="en-US" altLang="ja-JP" dirty="0"/>
                    </a:p>
                    <a:p>
                      <a:pPr algn="r"/>
                      <a:endParaRPr kumimoji="1" lang="en-US" altLang="ja-JP"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0965347"/>
                  </a:ext>
                </a:extLst>
              </a:tr>
            </a:tbl>
          </a:graphicData>
        </a:graphic>
      </p:graphicFrame>
      <p:sp>
        <p:nvSpPr>
          <p:cNvPr id="4" name="テキスト ボックス 3">
            <a:extLst>
              <a:ext uri="{FF2B5EF4-FFF2-40B4-BE49-F238E27FC236}">
                <a16:creationId xmlns:a16="http://schemas.microsoft.com/office/drawing/2014/main" id="{9C82F135-5995-1572-2CC2-66034602BB81}"/>
              </a:ext>
            </a:extLst>
          </p:cNvPr>
          <p:cNvSpPr txBox="1"/>
          <p:nvPr/>
        </p:nvSpPr>
        <p:spPr>
          <a:xfrm>
            <a:off x="189443" y="132367"/>
            <a:ext cx="7230687" cy="92939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◆お申し込みは右記</a:t>
            </a:r>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QR</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ｺｰﾄﾞから専用ﾌｫｰﾑにてお願いします◆</a:t>
            </a:r>
          </a:p>
          <a:p>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Web</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環境がない方は下記参加申込書を</a:t>
            </a:r>
            <a:r>
              <a:rPr lang="en-US" altLang="ja-JP" b="1" dirty="0">
                <a:solidFill>
                  <a:srgbClr val="000000"/>
                </a:solidFill>
                <a:latin typeface="Calibri" panose="020F0502020204030204" pitchFamily="34" charset="0"/>
                <a:ea typeface="ＭＳ Ｐゴシック" panose="020B0600070205080204" pitchFamily="50" charset="-128"/>
              </a:rPr>
              <a:t>11/10</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a:t>
            </a:r>
            <a:r>
              <a:rPr lang="ja-JP" altLang="en-US" dirty="0">
                <a:solidFill>
                  <a:srgbClr val="000000"/>
                </a:solidFill>
                <a:latin typeface="ＭＳ Ｐゴシック" panose="020B0600070205080204" pitchFamily="50" charset="-128"/>
                <a:ea typeface="ＭＳ Ｐゴシック" panose="020B0600070205080204" pitchFamily="50" charset="-128"/>
              </a:rPr>
              <a:t>金</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）までに</a:t>
            </a:r>
          </a:p>
          <a:p>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FAX</a:t>
            </a:r>
            <a:r>
              <a:rPr lang="ja-JP" altLang="en-US" sz="1800" b="0" i="0" u="none" strike="noStrike" baseline="0" dirty="0">
                <a:solidFill>
                  <a:srgbClr val="000000"/>
                </a:solidFill>
                <a:latin typeface="ＭＳ Ｐゴシック" panose="020B0600070205080204" pitchFamily="50" charset="-128"/>
                <a:ea typeface="ＭＳ Ｐゴシック" panose="020B0600070205080204" pitchFamily="50" charset="-128"/>
              </a:rPr>
              <a:t>で浜松市障害保健福祉課へ📠：</a:t>
            </a:r>
            <a:r>
              <a:rPr lang="en-US" altLang="ja-JP" sz="1800" b="0" i="0" u="none" strike="noStrike" baseline="0" dirty="0">
                <a:solidFill>
                  <a:srgbClr val="000000"/>
                </a:solidFill>
                <a:latin typeface="Calibri" panose="020F0502020204030204" pitchFamily="34" charset="0"/>
                <a:ea typeface="ＭＳ Ｐゴシック" panose="020B0600070205080204" pitchFamily="50" charset="-128"/>
              </a:rPr>
              <a:t>053-457-2630</a:t>
            </a:r>
            <a:endParaRPr kumimoji="1" lang="ja-JP" altLang="en-US" dirty="0"/>
          </a:p>
        </p:txBody>
      </p:sp>
      <p:graphicFrame>
        <p:nvGraphicFramePr>
          <p:cNvPr id="6" name="表 6">
            <a:extLst>
              <a:ext uri="{FF2B5EF4-FFF2-40B4-BE49-F238E27FC236}">
                <a16:creationId xmlns:a16="http://schemas.microsoft.com/office/drawing/2014/main" id="{25728B7E-AE17-7208-675D-C76C71E58FAB}"/>
              </a:ext>
            </a:extLst>
          </p:cNvPr>
          <p:cNvGraphicFramePr>
            <a:graphicFrameLocks noGrp="1"/>
          </p:cNvGraphicFramePr>
          <p:nvPr>
            <p:extLst>
              <p:ext uri="{D42A27DB-BD31-4B8C-83A1-F6EECF244321}">
                <p14:modId xmlns:p14="http://schemas.microsoft.com/office/powerpoint/2010/main" val="25493779"/>
              </p:ext>
            </p:extLst>
          </p:nvPr>
        </p:nvGraphicFramePr>
        <p:xfrm>
          <a:off x="189442" y="6078881"/>
          <a:ext cx="7230688" cy="4509514"/>
        </p:xfrm>
        <a:graphic>
          <a:graphicData uri="http://schemas.openxmlformats.org/drawingml/2006/table">
            <a:tbl>
              <a:tblPr firstRow="1" bandRow="1">
                <a:tableStyleId>{17292A2E-F333-43FB-9621-5CBBE7FDCDCB}</a:tableStyleId>
              </a:tblPr>
              <a:tblGrid>
                <a:gridCol w="1579397">
                  <a:extLst>
                    <a:ext uri="{9D8B030D-6E8A-4147-A177-3AD203B41FA5}">
                      <a16:colId xmlns:a16="http://schemas.microsoft.com/office/drawing/2014/main" val="749949847"/>
                    </a:ext>
                  </a:extLst>
                </a:gridCol>
                <a:gridCol w="5651291">
                  <a:extLst>
                    <a:ext uri="{9D8B030D-6E8A-4147-A177-3AD203B41FA5}">
                      <a16:colId xmlns:a16="http://schemas.microsoft.com/office/drawing/2014/main" val="4183608184"/>
                    </a:ext>
                  </a:extLst>
                </a:gridCol>
              </a:tblGrid>
              <a:tr h="662172">
                <a:tc gridSpan="2">
                  <a:txBody>
                    <a:bodyPr/>
                    <a:lstStyle/>
                    <a:p>
                      <a:pPr algn="ctr"/>
                      <a:r>
                        <a:rPr kumimoji="1" lang="ja-JP" altLang="en-US" sz="2000" dirty="0">
                          <a:solidFill>
                            <a:schemeClr val="tx1"/>
                          </a:solidFill>
                        </a:rPr>
                        <a:t>研修プログラム</a:t>
                      </a:r>
                      <a:endParaRPr kumimoji="1" lang="en-US" altLang="ja-JP" sz="2000" dirty="0">
                        <a:solidFill>
                          <a:schemeClr val="tx1"/>
                        </a:solidFill>
                      </a:endParaRPr>
                    </a:p>
                    <a:p>
                      <a:pPr algn="ctr"/>
                      <a:r>
                        <a:rPr kumimoji="1" lang="ja-JP" altLang="ja-JP" sz="1600" b="1" kern="1200" dirty="0">
                          <a:solidFill>
                            <a:schemeClr val="tx1"/>
                          </a:solidFill>
                          <a:effectLst/>
                          <a:latin typeface="+mn-lt"/>
                          <a:ea typeface="+mn-ea"/>
                          <a:cs typeface="+mn-cs"/>
                        </a:rPr>
                        <a:t>「エリアの再編と地域支援体制について」</a:t>
                      </a:r>
                      <a:endParaRPr kumimoji="1" lang="ja-JP" altLang="en-US" sz="2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0931389"/>
                  </a:ext>
                </a:extLst>
              </a:tr>
              <a:tr h="451974">
                <a:tc>
                  <a:txBody>
                    <a:bodyPr/>
                    <a:lstStyle/>
                    <a:p>
                      <a:r>
                        <a:rPr kumimoji="1" lang="en-US" altLang="ja-JP" sz="1800" dirty="0"/>
                        <a:t>14</a:t>
                      </a:r>
                      <a:r>
                        <a:rPr kumimoji="1" lang="ja-JP" altLang="en-US" sz="1800" dirty="0"/>
                        <a:t>：</a:t>
                      </a:r>
                      <a:r>
                        <a:rPr kumimoji="1" lang="en-US" altLang="ja-JP" sz="1800" dirty="0"/>
                        <a:t>00</a:t>
                      </a:r>
                      <a:r>
                        <a:rPr kumimoji="1" lang="ja-JP" altLang="en-US" sz="18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t>開会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590404"/>
                  </a:ext>
                </a:extLst>
              </a:tr>
              <a:tr h="422827">
                <a:tc>
                  <a:txBody>
                    <a:bodyPr/>
                    <a:lstStyle/>
                    <a:p>
                      <a:r>
                        <a:rPr kumimoji="1" lang="en-US" altLang="ja-JP" sz="1800" dirty="0"/>
                        <a:t>14</a:t>
                      </a:r>
                      <a:r>
                        <a:rPr kumimoji="1" lang="ja-JP" altLang="en-US" sz="1800" dirty="0"/>
                        <a:t>：</a:t>
                      </a:r>
                      <a:r>
                        <a:rPr kumimoji="1" lang="en-US" altLang="ja-JP" sz="1800" dirty="0"/>
                        <a:t>00</a:t>
                      </a:r>
                      <a:r>
                        <a:rPr kumimoji="1" lang="ja-JP" altLang="en-US" sz="1800" dirty="0"/>
                        <a:t>～</a:t>
                      </a:r>
                      <a:r>
                        <a:rPr kumimoji="1" lang="en-US" altLang="ja-JP" sz="1800" dirty="0"/>
                        <a:t>14</a:t>
                      </a:r>
                      <a:r>
                        <a:rPr kumimoji="1" lang="ja-JP" altLang="en-US" sz="1800" dirty="0"/>
                        <a:t>：</a:t>
                      </a:r>
                      <a:r>
                        <a:rPr kumimoji="1" lang="en-US" altLang="ja-JP" sz="1800" dirty="0"/>
                        <a:t>05</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t>浜松市　障害保健福祉課　課長挨拶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7537988"/>
                  </a:ext>
                </a:extLst>
              </a:tr>
              <a:tr h="536044">
                <a:tc>
                  <a:txBody>
                    <a:bodyPr/>
                    <a:lstStyle/>
                    <a:p>
                      <a:r>
                        <a:rPr kumimoji="1" lang="en-US" altLang="ja-JP" sz="1800" dirty="0"/>
                        <a:t>14</a:t>
                      </a:r>
                      <a:r>
                        <a:rPr kumimoji="1" lang="ja-JP" altLang="en-US" sz="1800" dirty="0"/>
                        <a:t>：</a:t>
                      </a:r>
                      <a:r>
                        <a:rPr kumimoji="1" lang="en-US" altLang="ja-JP" sz="1800" dirty="0"/>
                        <a:t>05</a:t>
                      </a:r>
                      <a:r>
                        <a:rPr kumimoji="1" lang="ja-JP" altLang="en-US" sz="1800" dirty="0"/>
                        <a:t>～</a:t>
                      </a:r>
                      <a:r>
                        <a:rPr kumimoji="1" lang="en-US" altLang="ja-JP" sz="1800" dirty="0"/>
                        <a:t>14</a:t>
                      </a:r>
                      <a:r>
                        <a:rPr kumimoji="1" lang="ja-JP" altLang="en-US" sz="1800" dirty="0"/>
                        <a:t>：</a:t>
                      </a:r>
                      <a:r>
                        <a:rPr kumimoji="1" lang="en-US" altLang="ja-JP" sz="1800" dirty="0"/>
                        <a:t>20</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t>行政説明　「</a:t>
                      </a:r>
                      <a:r>
                        <a:rPr kumimoji="1" lang="ja-JP" altLang="ja-JP" sz="1400" kern="1200" dirty="0">
                          <a:solidFill>
                            <a:schemeClr val="tx1"/>
                          </a:solidFill>
                          <a:effectLst/>
                          <a:latin typeface="+mn-lt"/>
                          <a:ea typeface="+mn-ea"/>
                          <a:cs typeface="+mn-cs"/>
                        </a:rPr>
                        <a:t>相談支援エリア体制</a:t>
                      </a:r>
                      <a:r>
                        <a:rPr kumimoji="1" lang="ja-JP" altLang="en-US" sz="1400" kern="1200" dirty="0">
                          <a:solidFill>
                            <a:schemeClr val="tx1"/>
                          </a:solidFill>
                          <a:effectLst/>
                          <a:latin typeface="+mn-lt"/>
                          <a:ea typeface="+mn-ea"/>
                          <a:cs typeface="+mn-cs"/>
                        </a:rPr>
                        <a:t>の見直し</a:t>
                      </a:r>
                      <a:r>
                        <a:rPr kumimoji="1" lang="ja-JP" altLang="ja-JP" sz="1400" kern="1200" dirty="0">
                          <a:solidFill>
                            <a:schemeClr val="tx1"/>
                          </a:solidFill>
                          <a:effectLst/>
                          <a:latin typeface="+mn-lt"/>
                          <a:ea typeface="+mn-ea"/>
                          <a:cs typeface="+mn-cs"/>
                        </a:rPr>
                        <a:t>について</a:t>
                      </a:r>
                      <a:r>
                        <a:rPr kumimoji="1" lang="ja-JP" altLang="en-US" sz="1400" kern="1200" dirty="0">
                          <a:solidFill>
                            <a:schemeClr val="tx1"/>
                          </a:solidFill>
                          <a:effectLst/>
                          <a:latin typeface="+mn-lt"/>
                          <a:ea typeface="+mn-ea"/>
                          <a:cs typeface="+mn-cs"/>
                        </a:rPr>
                        <a:t>」</a:t>
                      </a:r>
                      <a:endParaRPr kumimoji="1" lang="en-US" altLang="ja-JP" sz="1400" kern="1200" dirty="0">
                        <a:solidFill>
                          <a:schemeClr val="tx1"/>
                        </a:solidFill>
                        <a:effectLst/>
                        <a:latin typeface="+mn-lt"/>
                        <a:ea typeface="+mn-ea"/>
                        <a:cs typeface="+mn-cs"/>
                      </a:endParaRPr>
                    </a:p>
                    <a:p>
                      <a:pPr algn="r"/>
                      <a:r>
                        <a:rPr kumimoji="1" lang="ja-JP" altLang="en-US" sz="1400" dirty="0"/>
                        <a:t>浜松市　障害保健福祉課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8275060"/>
                  </a:ext>
                </a:extLst>
              </a:tr>
              <a:tr h="756768">
                <a:tc>
                  <a:txBody>
                    <a:bodyPr/>
                    <a:lstStyle/>
                    <a:p>
                      <a:r>
                        <a:rPr kumimoji="1" lang="en-US" altLang="ja-JP" sz="1800" dirty="0"/>
                        <a:t>14</a:t>
                      </a:r>
                      <a:r>
                        <a:rPr kumimoji="1" lang="ja-JP" altLang="en-US" sz="1800" dirty="0"/>
                        <a:t>：</a:t>
                      </a:r>
                      <a:r>
                        <a:rPr kumimoji="1" lang="en-US" altLang="ja-JP" sz="1800" dirty="0"/>
                        <a:t>20</a:t>
                      </a:r>
                      <a:r>
                        <a:rPr kumimoji="1" lang="ja-JP" altLang="en-US" sz="1800" dirty="0"/>
                        <a:t>～</a:t>
                      </a:r>
                      <a:r>
                        <a:rPr kumimoji="1" lang="en-US" altLang="ja-JP" sz="1800" dirty="0"/>
                        <a:t>15</a:t>
                      </a:r>
                      <a:r>
                        <a:rPr kumimoji="1" lang="ja-JP" altLang="en-US" sz="1800" dirty="0"/>
                        <a:t>：</a:t>
                      </a:r>
                      <a:r>
                        <a:rPr kumimoji="1" lang="en-US" altLang="ja-JP" sz="1800" dirty="0"/>
                        <a:t>10</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kern="1200" dirty="0">
                          <a:solidFill>
                            <a:schemeClr val="tx1"/>
                          </a:solidFill>
                          <a:effectLst/>
                          <a:latin typeface="+mn-lt"/>
                          <a:ea typeface="+mn-ea"/>
                          <a:cs typeface="+mn-cs"/>
                        </a:rPr>
                        <a:t>基調講演 </a:t>
                      </a:r>
                      <a:endParaRPr kumimoji="1" lang="en-US" altLang="ja-JP" sz="1400" kern="1200" dirty="0">
                        <a:solidFill>
                          <a:schemeClr val="tx1"/>
                        </a:solidFill>
                        <a:effectLst/>
                        <a:latin typeface="+mn-lt"/>
                        <a:ea typeface="+mn-ea"/>
                        <a:cs typeface="+mn-cs"/>
                      </a:endParaRPr>
                    </a:p>
                    <a:p>
                      <a:pPr algn="ctr"/>
                      <a:r>
                        <a:rPr kumimoji="1" lang="ja-JP" altLang="en-US"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新潟市における地域の体制づくりについて」</a:t>
                      </a:r>
                      <a:endParaRPr kumimoji="1" lang="en-US" altLang="ja-JP" sz="1400" kern="1200" dirty="0">
                        <a:solidFill>
                          <a:schemeClr val="tx1"/>
                        </a:solidFill>
                        <a:effectLst/>
                        <a:latin typeface="+mn-lt"/>
                        <a:ea typeface="+mn-ea"/>
                        <a:cs typeface="+mn-cs"/>
                      </a:endParaRPr>
                    </a:p>
                    <a:p>
                      <a:pPr algn="r"/>
                      <a:r>
                        <a:rPr kumimoji="1" lang="ja-JP" altLang="en-US" sz="1400" kern="1200" dirty="0">
                          <a:solidFill>
                            <a:schemeClr val="tx1"/>
                          </a:solidFill>
                          <a:effectLst/>
                          <a:latin typeface="+mn-lt"/>
                          <a:ea typeface="+mn-ea"/>
                          <a:cs typeface="+mn-cs"/>
                        </a:rPr>
                        <a:t>講師：新潟市</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2437803"/>
                  </a:ext>
                </a:extLst>
              </a:tr>
              <a:tr h="615329">
                <a:tc>
                  <a:txBody>
                    <a:bodyPr/>
                    <a:lstStyle/>
                    <a:p>
                      <a:r>
                        <a:rPr kumimoji="1" lang="en-US" altLang="ja-JP" sz="1800" dirty="0"/>
                        <a:t>15:10</a:t>
                      </a:r>
                      <a:r>
                        <a:rPr kumimoji="1" lang="ja-JP" altLang="en-US" sz="1800" dirty="0"/>
                        <a:t>～</a:t>
                      </a:r>
                      <a:r>
                        <a:rPr kumimoji="1" lang="en-US" altLang="ja-JP" sz="1800" dirty="0"/>
                        <a:t>15</a:t>
                      </a:r>
                      <a:r>
                        <a:rPr kumimoji="1" lang="ja-JP" altLang="en-US" sz="1800" dirty="0"/>
                        <a:t>：</a:t>
                      </a:r>
                      <a:r>
                        <a:rPr kumimoji="1" lang="en-US" altLang="ja-JP" sz="1800"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400" kern="1200" dirty="0">
                          <a:solidFill>
                            <a:schemeClr val="tx1"/>
                          </a:solidFill>
                          <a:effectLst/>
                          <a:latin typeface="+mn-lt"/>
                          <a:ea typeface="+mn-ea"/>
                          <a:cs typeface="+mn-cs"/>
                        </a:rPr>
                        <a:t>地域生活支援拠点の各エリアの機能の</a:t>
                      </a:r>
                      <a:r>
                        <a:rPr kumimoji="1" lang="ja-JP" altLang="en-US" sz="1400" kern="1200" dirty="0">
                          <a:solidFill>
                            <a:schemeClr val="tx1"/>
                          </a:solidFill>
                          <a:effectLst/>
                          <a:latin typeface="+mn-lt"/>
                          <a:ea typeface="+mn-ea"/>
                          <a:cs typeface="+mn-cs"/>
                        </a:rPr>
                        <a:t>検証に伴う取組み報告</a:t>
                      </a:r>
                      <a:endParaRPr kumimoji="1" lang="en-US" altLang="ja-JP" sz="1400" kern="1200" dirty="0">
                        <a:solidFill>
                          <a:schemeClr val="tx1"/>
                        </a:solidFill>
                        <a:effectLst/>
                        <a:latin typeface="+mn-lt"/>
                        <a:ea typeface="+mn-ea"/>
                        <a:cs typeface="+mn-cs"/>
                      </a:endParaRPr>
                    </a:p>
                    <a:p>
                      <a:pPr algn="r"/>
                      <a:r>
                        <a:rPr kumimoji="1" lang="ja-JP" altLang="en-US" sz="1400" kern="1200" dirty="0">
                          <a:solidFill>
                            <a:schemeClr val="tx1"/>
                          </a:solidFill>
                          <a:effectLst/>
                          <a:latin typeface="+mn-lt"/>
                          <a:ea typeface="+mn-ea"/>
                          <a:cs typeface="+mn-cs"/>
                        </a:rPr>
                        <a:t>各委託相談支援センター　センター長</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735520"/>
                  </a:ext>
                </a:extLst>
              </a:tr>
              <a:tr h="532200">
                <a:tc>
                  <a:txBody>
                    <a:bodyPr/>
                    <a:lstStyle/>
                    <a:p>
                      <a:r>
                        <a:rPr kumimoji="1" lang="en-US" altLang="ja-JP" sz="1800" dirty="0"/>
                        <a:t>15</a:t>
                      </a:r>
                      <a:r>
                        <a:rPr kumimoji="1" lang="ja-JP" altLang="en-US" sz="1800" dirty="0"/>
                        <a:t>：</a:t>
                      </a:r>
                      <a:r>
                        <a:rPr kumimoji="1" lang="en-US" altLang="ja-JP" sz="1800" dirty="0"/>
                        <a:t>35</a:t>
                      </a:r>
                      <a:r>
                        <a:rPr kumimoji="1" lang="ja-JP" altLang="en-US" sz="1800" dirty="0"/>
                        <a:t>～</a:t>
                      </a:r>
                      <a:r>
                        <a:rPr kumimoji="1" lang="en-US" altLang="ja-JP" sz="1800" dirty="0"/>
                        <a:t>15</a:t>
                      </a:r>
                      <a:r>
                        <a:rPr kumimoji="1" lang="ja-JP" altLang="en-US" sz="1800" dirty="0"/>
                        <a:t>：</a:t>
                      </a:r>
                      <a:r>
                        <a:rPr kumimoji="1" lang="en-US" altLang="ja-JP" sz="1800" dirty="0"/>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a:t>総評　　新潟市　、基幹相談支援センター　センター長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763750"/>
                  </a:ext>
                </a:extLst>
              </a:tr>
              <a:tr h="532200">
                <a:tc>
                  <a:txBody>
                    <a:bodyPr/>
                    <a:lstStyle/>
                    <a:p>
                      <a:r>
                        <a:rPr kumimoji="1" lang="en-US" altLang="ja-JP" sz="1800" dirty="0"/>
                        <a:t>15</a:t>
                      </a:r>
                      <a:r>
                        <a:rPr kumimoji="1" lang="ja-JP" altLang="en-US" sz="1800" dirty="0"/>
                        <a:t>：</a:t>
                      </a:r>
                      <a:r>
                        <a:rPr kumimoji="1" lang="en-US" altLang="ja-JP" sz="1800" dirty="0"/>
                        <a:t>55</a:t>
                      </a:r>
                      <a:r>
                        <a:rPr kumimoji="1" lang="ja-JP" altLang="en-US" sz="1800" dirty="0"/>
                        <a:t>～</a:t>
                      </a:r>
                      <a:endParaRPr kumimoji="1" lang="en-US" altLang="ja-JP"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400" dirty="0"/>
                        <a:t>閉会　基幹相談支援センター　センター長　挨拶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96512770"/>
                  </a:ext>
                </a:extLst>
              </a:tr>
            </a:tbl>
          </a:graphicData>
        </a:graphic>
      </p:graphicFrame>
      <p:sp>
        <p:nvSpPr>
          <p:cNvPr id="2" name="AutoShape 2" descr="QRコード"/>
          <p:cNvSpPr>
            <a:spLocks noChangeAspect="1" noChangeArrowheads="1"/>
          </p:cNvSpPr>
          <p:nvPr/>
        </p:nvSpPr>
        <p:spPr bwMode="auto">
          <a:xfrm>
            <a:off x="-2668741" y="281996"/>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3" name="図 2"/>
          <p:cNvPicPr>
            <a:picLocks noChangeAspect="1"/>
          </p:cNvPicPr>
          <p:nvPr/>
        </p:nvPicPr>
        <p:blipFill>
          <a:blip r:embed="rId2"/>
          <a:stretch>
            <a:fillRect/>
          </a:stretch>
        </p:blipFill>
        <p:spPr>
          <a:xfrm>
            <a:off x="6506557" y="148184"/>
            <a:ext cx="913573" cy="913573"/>
          </a:xfrm>
          <a:prstGeom prst="rect">
            <a:avLst/>
          </a:prstGeom>
        </p:spPr>
      </p:pic>
    </p:spTree>
    <p:extLst>
      <p:ext uri="{BB962C8B-B14F-4D97-AF65-F5344CB8AC3E}">
        <p14:creationId xmlns:p14="http://schemas.microsoft.com/office/powerpoint/2010/main" val="349718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920518-4E73-C1F9-0885-A0598C899962}"/>
              </a:ext>
            </a:extLst>
          </p:cNvPr>
          <p:cNvSpPr>
            <a:spLocks noGrp="1"/>
          </p:cNvSpPr>
          <p:nvPr>
            <p:ph type="title"/>
          </p:nvPr>
        </p:nvSpPr>
        <p:spPr>
          <a:xfrm>
            <a:off x="519727" y="0"/>
            <a:ext cx="6520220" cy="798022"/>
          </a:xfrm>
        </p:spPr>
        <p:txBody>
          <a:bodyPr/>
          <a:lstStyle/>
          <a:p>
            <a:r>
              <a:rPr kumimoji="1" lang="ja-JP" altLang="en-US" dirty="0"/>
              <a:t>浜松市福祉交流センタ</a:t>
            </a:r>
            <a:r>
              <a:rPr lang="ja-JP" altLang="en-US" dirty="0"/>
              <a:t>ー駐車場</a:t>
            </a:r>
            <a:endParaRPr kumimoji="1" lang="ja-JP" altLang="en-US" dirty="0"/>
          </a:p>
        </p:txBody>
      </p:sp>
      <p:pic>
        <p:nvPicPr>
          <p:cNvPr id="4" name="コンテンツ プレースホルダー 3">
            <a:extLst>
              <a:ext uri="{FF2B5EF4-FFF2-40B4-BE49-F238E27FC236}">
                <a16:creationId xmlns:a16="http://schemas.microsoft.com/office/drawing/2014/main" id="{E8AD9986-F2B2-FC15-4EC8-7AF910765B15}"/>
              </a:ext>
            </a:extLst>
          </p:cNvPr>
          <p:cNvPicPr>
            <a:picLocks noGrp="1" noChangeAspect="1"/>
          </p:cNvPicPr>
          <p:nvPr>
            <p:ph idx="1"/>
          </p:nvPr>
        </p:nvPicPr>
        <p:blipFill>
          <a:blip r:embed="rId2"/>
          <a:stretch>
            <a:fillRect/>
          </a:stretch>
        </p:blipFill>
        <p:spPr>
          <a:xfrm>
            <a:off x="278659" y="798022"/>
            <a:ext cx="4308865" cy="3009207"/>
          </a:xfrm>
          <a:prstGeom prst="rect">
            <a:avLst/>
          </a:prstGeom>
        </p:spPr>
      </p:pic>
      <p:sp>
        <p:nvSpPr>
          <p:cNvPr id="6" name="テキスト ボックス 5">
            <a:extLst>
              <a:ext uri="{FF2B5EF4-FFF2-40B4-BE49-F238E27FC236}">
                <a16:creationId xmlns:a16="http://schemas.microsoft.com/office/drawing/2014/main" id="{D25E2ED3-78C0-3AEB-5BBE-62C1A1228EC4}"/>
              </a:ext>
            </a:extLst>
          </p:cNvPr>
          <p:cNvSpPr txBox="1"/>
          <p:nvPr/>
        </p:nvSpPr>
        <p:spPr>
          <a:xfrm>
            <a:off x="4583439" y="1246877"/>
            <a:ext cx="2456508" cy="1754326"/>
          </a:xfrm>
          <a:prstGeom prst="rect">
            <a:avLst/>
          </a:prstGeom>
          <a:noFill/>
        </p:spPr>
        <p:txBody>
          <a:bodyPr wrap="square">
            <a:spAutoFit/>
          </a:bodyPr>
          <a:lstStyle/>
          <a:p>
            <a:r>
              <a:rPr lang="zh-CN" altLang="en-US" b="0" i="0" dirty="0">
                <a:solidFill>
                  <a:srgbClr val="444444"/>
                </a:solidFill>
                <a:effectLst/>
                <a:latin typeface="ＭＳ Ｐゴシック" panose="020B0600070205080204" pitchFamily="50" charset="-128"/>
                <a:ea typeface="ＭＳ Ｐゴシック" panose="020B0600070205080204" pitchFamily="50" charset="-128"/>
              </a:rPr>
              <a:t>収容台数：</a:t>
            </a:r>
            <a:r>
              <a:rPr lang="en-US" altLang="zh-CN" b="0" i="0" dirty="0">
                <a:solidFill>
                  <a:srgbClr val="444444"/>
                </a:solidFill>
                <a:effectLst/>
                <a:latin typeface="ＭＳ Ｐゴシック" panose="020B0600070205080204" pitchFamily="50" charset="-128"/>
                <a:ea typeface="ＭＳ Ｐゴシック" panose="020B0600070205080204" pitchFamily="50" charset="-128"/>
              </a:rPr>
              <a:t>54</a:t>
            </a:r>
            <a:r>
              <a:rPr lang="zh-CN" altLang="en-US" b="0" i="0" dirty="0">
                <a:solidFill>
                  <a:srgbClr val="444444"/>
                </a:solidFill>
                <a:effectLst/>
                <a:latin typeface="ＭＳ Ｐゴシック" panose="020B0600070205080204" pitchFamily="50" charset="-128"/>
                <a:ea typeface="ＭＳ Ｐゴシック" panose="020B0600070205080204" pitchFamily="50" charset="-128"/>
              </a:rPr>
              <a:t>台</a:t>
            </a:r>
            <a:endParaRPr lang="en-US" altLang="zh-CN" b="0" i="0" dirty="0">
              <a:solidFill>
                <a:srgbClr val="444444"/>
              </a:solidFill>
              <a:effectLst/>
              <a:latin typeface="ＭＳ Ｐゴシック" panose="020B0600070205080204" pitchFamily="50" charset="-128"/>
              <a:ea typeface="ＭＳ Ｐゴシック" panose="020B0600070205080204" pitchFamily="50" charset="-128"/>
            </a:endParaRPr>
          </a:p>
          <a:p>
            <a:pPr algn="l"/>
            <a:r>
              <a:rPr lang="ja-JP" altLang="en-US" b="0" i="0" dirty="0">
                <a:solidFill>
                  <a:srgbClr val="444444"/>
                </a:solidFill>
                <a:effectLst/>
                <a:latin typeface="Verdana" panose="020B0604030504040204" pitchFamily="34" charset="0"/>
              </a:rPr>
              <a:t>身体障がい者用等専用駐車場　３台</a:t>
            </a:r>
            <a:br>
              <a:rPr lang="ja-JP" altLang="en-US" b="0" i="0" dirty="0">
                <a:solidFill>
                  <a:srgbClr val="444444"/>
                </a:solidFill>
                <a:effectLst/>
                <a:latin typeface="Verdana" panose="020B0604030504040204" pitchFamily="34" charset="0"/>
              </a:rPr>
            </a:br>
            <a:r>
              <a:rPr lang="en-US" altLang="ja-JP" b="0" i="0" dirty="0">
                <a:solidFill>
                  <a:srgbClr val="444444"/>
                </a:solidFill>
                <a:effectLst/>
                <a:latin typeface="Verdana" panose="020B0604030504040204" pitchFamily="34" charset="0"/>
              </a:rPr>
              <a:t>(</a:t>
            </a:r>
            <a:r>
              <a:rPr lang="ja-JP" altLang="en-US" b="0" i="0" dirty="0">
                <a:solidFill>
                  <a:srgbClr val="444444"/>
                </a:solidFill>
                <a:effectLst/>
                <a:latin typeface="Verdana" panose="020B0604030504040204" pitchFamily="34" charset="0"/>
              </a:rPr>
              <a:t>専用駐車場　</a:t>
            </a:r>
            <a:r>
              <a:rPr lang="en-US" altLang="ja-JP" b="0" i="0" dirty="0">
                <a:solidFill>
                  <a:srgbClr val="444444"/>
                </a:solidFill>
                <a:effectLst/>
                <a:latin typeface="Verdana" panose="020B0604030504040204" pitchFamily="34" charset="0"/>
              </a:rPr>
              <a:t>2</a:t>
            </a:r>
            <a:r>
              <a:rPr lang="ja-JP" altLang="en-US" b="0" i="0" dirty="0">
                <a:solidFill>
                  <a:srgbClr val="444444"/>
                </a:solidFill>
                <a:effectLst/>
                <a:latin typeface="Verdana" panose="020B0604030504040204" pitchFamily="34" charset="0"/>
              </a:rPr>
              <a:t>台　</a:t>
            </a:r>
            <a:endParaRPr lang="en-US" altLang="ja-JP" b="0" i="0" dirty="0">
              <a:solidFill>
                <a:srgbClr val="444444"/>
              </a:solidFill>
              <a:effectLst/>
              <a:latin typeface="Verdana" panose="020B0604030504040204" pitchFamily="34" charset="0"/>
            </a:endParaRPr>
          </a:p>
          <a:p>
            <a:pPr algn="l"/>
            <a:r>
              <a:rPr lang="ja-JP" altLang="en-US" b="0" i="0" dirty="0">
                <a:solidFill>
                  <a:srgbClr val="444444"/>
                </a:solidFill>
                <a:effectLst/>
                <a:latin typeface="Verdana" panose="020B0604030504040204" pitchFamily="34" charset="0"/>
              </a:rPr>
              <a:t>思いやり駐車場　１台</a:t>
            </a:r>
            <a:r>
              <a:rPr lang="en-US" altLang="ja-JP" b="0" i="0" dirty="0">
                <a:solidFill>
                  <a:srgbClr val="444444"/>
                </a:solidFill>
                <a:effectLst/>
                <a:latin typeface="Verdana" panose="020B0604030504040204" pitchFamily="34" charset="0"/>
              </a:rPr>
              <a:t>)</a:t>
            </a:r>
            <a:r>
              <a:rPr lang="ja-JP" altLang="en-US" b="0" i="0" dirty="0">
                <a:solidFill>
                  <a:srgbClr val="444444"/>
                </a:solidFill>
                <a:effectLst/>
                <a:latin typeface="Verdana" panose="020B0604030504040204" pitchFamily="34" charset="0"/>
              </a:rPr>
              <a:t>　　</a:t>
            </a:r>
          </a:p>
          <a:p>
            <a:endParaRPr lang="ja-JP" altLang="en-US" dirty="0"/>
          </a:p>
        </p:txBody>
      </p:sp>
      <p:sp>
        <p:nvSpPr>
          <p:cNvPr id="8" name="テキスト ボックス 7">
            <a:extLst>
              <a:ext uri="{FF2B5EF4-FFF2-40B4-BE49-F238E27FC236}">
                <a16:creationId xmlns:a16="http://schemas.microsoft.com/office/drawing/2014/main" id="{E386B619-84FC-2430-89B9-D9C5C4E40212}"/>
              </a:ext>
            </a:extLst>
          </p:cNvPr>
          <p:cNvSpPr txBox="1"/>
          <p:nvPr/>
        </p:nvSpPr>
        <p:spPr>
          <a:xfrm>
            <a:off x="813757" y="3952765"/>
            <a:ext cx="5932160" cy="652486"/>
          </a:xfrm>
          <a:prstGeom prst="rect">
            <a:avLst/>
          </a:prstGeom>
          <a:noFill/>
        </p:spPr>
        <p:txBody>
          <a:bodyPr wrap="square">
            <a:spAutoFit/>
          </a:bodyPr>
          <a:lstStyle/>
          <a:p>
            <a:r>
              <a:rPr lang="ja-JP" altLang="en-US" sz="3640"/>
              <a:t>近隣コインパーキング</a:t>
            </a:r>
            <a:endParaRPr lang="ja-JP" altLang="en-US" sz="3640" dirty="0"/>
          </a:p>
        </p:txBody>
      </p:sp>
      <p:pic>
        <p:nvPicPr>
          <p:cNvPr id="10" name="図 9">
            <a:extLst>
              <a:ext uri="{FF2B5EF4-FFF2-40B4-BE49-F238E27FC236}">
                <a16:creationId xmlns:a16="http://schemas.microsoft.com/office/drawing/2014/main" id="{3111E88B-1475-7131-B095-ED36E58817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757" y="4656805"/>
            <a:ext cx="5932160" cy="5817230"/>
          </a:xfrm>
          <a:prstGeom prst="rect">
            <a:avLst/>
          </a:prstGeom>
        </p:spPr>
      </p:pic>
      <p:pic>
        <p:nvPicPr>
          <p:cNvPr id="1026" name="Picture 2" descr="車の駐車場マークのシルエット | 無料のAi・PNG白黒シルエットイラスト">
            <a:extLst>
              <a:ext uri="{FF2B5EF4-FFF2-40B4-BE49-F238E27FC236}">
                <a16:creationId xmlns:a16="http://schemas.microsoft.com/office/drawing/2014/main" id="{F05BD479-2AF6-9F92-0261-C9DEE25F781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9173" y="8163908"/>
            <a:ext cx="481328" cy="48132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車の駐車場マークのシルエット | 無料のAi・PNG白黒シルエットイラスト">
            <a:extLst>
              <a:ext uri="{FF2B5EF4-FFF2-40B4-BE49-F238E27FC236}">
                <a16:creationId xmlns:a16="http://schemas.microsoft.com/office/drawing/2014/main" id="{BFFAFE2A-0EBC-A3FA-C133-8EB002B466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04489" y="6254752"/>
            <a:ext cx="481328" cy="48132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車の駐車場マークのシルエット | 無料のAi・PNG白黒シルエットイラスト">
            <a:extLst>
              <a:ext uri="{FF2B5EF4-FFF2-40B4-BE49-F238E27FC236}">
                <a16:creationId xmlns:a16="http://schemas.microsoft.com/office/drawing/2014/main" id="{3331C087-2792-C758-6F6A-DE906B19694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42775" y="5909199"/>
            <a:ext cx="481328" cy="48132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車の駐車場マークのシルエット | 無料のAi・PNG白黒シルエットイラスト">
            <a:extLst>
              <a:ext uri="{FF2B5EF4-FFF2-40B4-BE49-F238E27FC236}">
                <a16:creationId xmlns:a16="http://schemas.microsoft.com/office/drawing/2014/main" id="{08427BD6-5D8B-E335-DF04-DA34D5B610A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74156" y="5038322"/>
            <a:ext cx="481328" cy="48132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車の駐車場マークのシルエット | 無料のAi・PNG白黒シルエットイラスト">
            <a:extLst>
              <a:ext uri="{FF2B5EF4-FFF2-40B4-BE49-F238E27FC236}">
                <a16:creationId xmlns:a16="http://schemas.microsoft.com/office/drawing/2014/main" id="{1F346676-02FA-C785-07F5-C0DBBB9E213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44570" y="7565420"/>
            <a:ext cx="481328" cy="481328"/>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CA3C4791-3640-77BD-7BB8-B853755BC812}"/>
              </a:ext>
            </a:extLst>
          </p:cNvPr>
          <p:cNvSpPr txBox="1"/>
          <p:nvPr/>
        </p:nvSpPr>
        <p:spPr>
          <a:xfrm>
            <a:off x="1778924" y="9350676"/>
            <a:ext cx="803425" cy="461665"/>
          </a:xfrm>
          <a:prstGeom prst="rect">
            <a:avLst/>
          </a:prstGeom>
          <a:solidFill>
            <a:schemeClr val="accent3">
              <a:lumMod val="60000"/>
              <a:lumOff val="40000"/>
            </a:schemeClr>
          </a:solidFill>
        </p:spPr>
        <p:txBody>
          <a:bodyPr wrap="none" rtlCol="0">
            <a:spAutoFit/>
          </a:bodyPr>
          <a:lstStyle/>
          <a:p>
            <a:r>
              <a:rPr lang="ja-JP" altLang="en-US" sz="2400" b="1" u="sng" dirty="0"/>
              <a:t>会場</a:t>
            </a:r>
            <a:endParaRPr kumimoji="1" lang="ja-JP" altLang="en-US" b="1" u="sng" dirty="0"/>
          </a:p>
        </p:txBody>
      </p:sp>
    </p:spTree>
    <p:extLst>
      <p:ext uri="{BB962C8B-B14F-4D97-AF65-F5344CB8AC3E}">
        <p14:creationId xmlns:p14="http://schemas.microsoft.com/office/powerpoint/2010/main" val="17159537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サマータイム導入ポスター.potx" id="{FB7310B0-7DF9-4107-9A54-D8B24222B88E}" vid="{55391E82-9D6E-41AD-A199-6EDD534FE9F2}"/>
    </a:ext>
  </a:extLst>
</a:theme>
</file>

<file path=docProps/app.xml><?xml version="1.0" encoding="utf-8"?>
<Properties xmlns="http://schemas.openxmlformats.org/officeDocument/2006/extended-properties" xmlns:vt="http://schemas.openxmlformats.org/officeDocument/2006/docPropsVTypes">
  <Template>22402_summertime_poster</Template>
  <TotalTime>542</TotalTime>
  <Words>449</Words>
  <Application>Microsoft Office PowerPoint</Application>
  <PresentationFormat>ユーザー設定</PresentationFormat>
  <Paragraphs>69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HG創英角ﾎﾟｯﾌﾟ体</vt:lpstr>
      <vt:lpstr>ＭＳ Ｐゴシック</vt:lpstr>
      <vt:lpstr>メイリオ</vt:lpstr>
      <vt:lpstr>Arial</vt:lpstr>
      <vt:lpstr>Calibri</vt:lpstr>
      <vt:lpstr>Calibri Light</vt:lpstr>
      <vt:lpstr>Verdana</vt:lpstr>
      <vt:lpstr>Office テーマ</vt:lpstr>
      <vt:lpstr>PowerPoint プレゼンテーション</vt:lpstr>
      <vt:lpstr>PowerPoint プレゼンテーション</vt:lpstr>
      <vt:lpstr>浜松市福祉交流センター駐車場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kikan7</dc:creator>
  <cp:lastModifiedBy>kikan7</cp:lastModifiedBy>
  <cp:revision>15</cp:revision>
  <cp:lastPrinted>2023-08-10T02:55:54Z</cp:lastPrinted>
  <dcterms:created xsi:type="dcterms:W3CDTF">2023-07-19T01:38:09Z</dcterms:created>
  <dcterms:modified xsi:type="dcterms:W3CDTF">2023-08-25T08:18:46Z</dcterms:modified>
</cp:coreProperties>
</file>